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756" r:id="rId2"/>
    <p:sldMasterId id="2147483804" r:id="rId3"/>
    <p:sldMasterId id="2147483888" r:id="rId4"/>
    <p:sldMasterId id="2147483900" r:id="rId5"/>
    <p:sldMasterId id="2147483912" r:id="rId6"/>
    <p:sldMasterId id="2147483924" r:id="rId7"/>
    <p:sldMasterId id="2147483936" r:id="rId8"/>
    <p:sldMasterId id="2147483948" r:id="rId9"/>
    <p:sldMasterId id="2147483960" r:id="rId10"/>
    <p:sldMasterId id="2147483972" r:id="rId11"/>
  </p:sldMasterIdLst>
  <p:notesMasterIdLst>
    <p:notesMasterId r:id="rId52"/>
  </p:notesMasterIdLst>
  <p:handoutMasterIdLst>
    <p:handoutMasterId r:id="rId53"/>
  </p:handoutMasterIdLst>
  <p:sldIdLst>
    <p:sldId id="257" r:id="rId12"/>
    <p:sldId id="466" r:id="rId13"/>
    <p:sldId id="456" r:id="rId14"/>
    <p:sldId id="465" r:id="rId15"/>
    <p:sldId id="455" r:id="rId16"/>
    <p:sldId id="464" r:id="rId17"/>
    <p:sldId id="463" r:id="rId18"/>
    <p:sldId id="457" r:id="rId19"/>
    <p:sldId id="460" r:id="rId20"/>
    <p:sldId id="468" r:id="rId21"/>
    <p:sldId id="471" r:id="rId22"/>
    <p:sldId id="388" r:id="rId23"/>
    <p:sldId id="503" r:id="rId24"/>
    <p:sldId id="422" r:id="rId25"/>
    <p:sldId id="461" r:id="rId26"/>
    <p:sldId id="458" r:id="rId27"/>
    <p:sldId id="499" r:id="rId28"/>
    <p:sldId id="500" r:id="rId29"/>
    <p:sldId id="501" r:id="rId30"/>
    <p:sldId id="469" r:id="rId31"/>
    <p:sldId id="462" r:id="rId32"/>
    <p:sldId id="491" r:id="rId33"/>
    <p:sldId id="482" r:id="rId34"/>
    <p:sldId id="502" r:id="rId35"/>
    <p:sldId id="484" r:id="rId36"/>
    <p:sldId id="480" r:id="rId37"/>
    <p:sldId id="497" r:id="rId38"/>
    <p:sldId id="436" r:id="rId39"/>
    <p:sldId id="489" r:id="rId40"/>
    <p:sldId id="490" r:id="rId41"/>
    <p:sldId id="481" r:id="rId42"/>
    <p:sldId id="492" r:id="rId43"/>
    <p:sldId id="493" r:id="rId44"/>
    <p:sldId id="494" r:id="rId45"/>
    <p:sldId id="495" r:id="rId46"/>
    <p:sldId id="496" r:id="rId47"/>
    <p:sldId id="440" r:id="rId48"/>
    <p:sldId id="485" r:id="rId49"/>
    <p:sldId id="487" r:id="rId50"/>
    <p:sldId id="498" r:id="rId51"/>
  </p:sldIdLst>
  <p:sldSz cx="9144000" cy="6858000" type="screen4x3"/>
  <p:notesSz cx="7077075" cy="938212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879" autoAdjust="0"/>
    <p:restoredTop sz="94500" autoAdjust="0"/>
  </p:normalViewPr>
  <p:slideViewPr>
    <p:cSldViewPr>
      <p:cViewPr>
        <p:scale>
          <a:sx n="66" d="100"/>
          <a:sy n="66" d="100"/>
        </p:scale>
        <p:origin x="-1014" y="-9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2655D00E-0512-4A07-9068-4C3674E0BE37}" type="datetimeFigureOut">
              <a:rPr lang="es-GT" smtClean="0"/>
              <a:pPr/>
              <a:t>20/05/2014</a:t>
            </a:fld>
            <a:endParaRPr lang="es-GT"/>
          </a:p>
        </p:txBody>
      </p:sp>
      <p:sp>
        <p:nvSpPr>
          <p:cNvPr id="4" name="3 Marcador de pie de página"/>
          <p:cNvSpPr>
            <a:spLocks noGrp="1"/>
          </p:cNvSpPr>
          <p:nvPr>
            <p:ph type="ftr" sz="quarter" idx="2"/>
          </p:nvPr>
        </p:nvSpPr>
        <p:spPr>
          <a:xfrm>
            <a:off x="0" y="8910638"/>
            <a:ext cx="3067050" cy="469900"/>
          </a:xfrm>
          <a:prstGeom prst="rect">
            <a:avLst/>
          </a:prstGeom>
        </p:spPr>
        <p:txBody>
          <a:bodyPr vert="horz" lIns="91440" tIns="45720" rIns="91440" bIns="45720"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4008438" y="8910638"/>
            <a:ext cx="3067050" cy="469900"/>
          </a:xfrm>
          <a:prstGeom prst="rect">
            <a:avLst/>
          </a:prstGeom>
        </p:spPr>
        <p:txBody>
          <a:bodyPr vert="horz" lIns="91440" tIns="45720" rIns="91440" bIns="45720" rtlCol="0" anchor="b"/>
          <a:lstStyle>
            <a:lvl1pPr algn="r">
              <a:defRPr sz="1200"/>
            </a:lvl1pPr>
          </a:lstStyle>
          <a:p>
            <a:fld id="{7E52F346-9A9F-4D7B-B339-CA00CF990B60}" type="slidenum">
              <a:rPr lang="es-GT" smtClean="0"/>
              <a:pPr/>
              <a:t>‹Nº›</a:t>
            </a:fld>
            <a:endParaRPr lang="es-GT"/>
          </a:p>
        </p:txBody>
      </p:sp>
    </p:spTree>
    <p:extLst>
      <p:ext uri="{BB962C8B-B14F-4D97-AF65-F5344CB8AC3E}">
        <p14:creationId xmlns:p14="http://schemas.microsoft.com/office/powerpoint/2010/main" val="3161559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66733" cy="469107"/>
          </a:xfrm>
          <a:prstGeom prst="rect">
            <a:avLst/>
          </a:prstGeom>
        </p:spPr>
        <p:txBody>
          <a:bodyPr vert="horz" lIns="94055" tIns="47028" rIns="94055" bIns="47028" rtlCol="0"/>
          <a:lstStyle>
            <a:lvl1pPr algn="l">
              <a:defRPr sz="1200"/>
            </a:lvl1pPr>
          </a:lstStyle>
          <a:p>
            <a:endParaRPr lang="es-GT"/>
          </a:p>
        </p:txBody>
      </p:sp>
      <p:sp>
        <p:nvSpPr>
          <p:cNvPr id="3" name="2 Marcador de fecha"/>
          <p:cNvSpPr>
            <a:spLocks noGrp="1"/>
          </p:cNvSpPr>
          <p:nvPr>
            <p:ph type="dt" idx="1"/>
          </p:nvPr>
        </p:nvSpPr>
        <p:spPr>
          <a:xfrm>
            <a:off x="4008706" y="0"/>
            <a:ext cx="3066733" cy="469107"/>
          </a:xfrm>
          <a:prstGeom prst="rect">
            <a:avLst/>
          </a:prstGeom>
        </p:spPr>
        <p:txBody>
          <a:bodyPr vert="horz" lIns="94055" tIns="47028" rIns="94055" bIns="47028" rtlCol="0"/>
          <a:lstStyle>
            <a:lvl1pPr algn="r">
              <a:defRPr sz="1200"/>
            </a:lvl1pPr>
          </a:lstStyle>
          <a:p>
            <a:fld id="{F065884D-B5AF-4581-B6BE-1784A9BB9DFB}" type="datetimeFigureOut">
              <a:rPr lang="es-GT" smtClean="0"/>
              <a:pPr/>
              <a:t>20/05/2014</a:t>
            </a:fld>
            <a:endParaRPr lang="es-GT"/>
          </a:p>
        </p:txBody>
      </p:sp>
      <p:sp>
        <p:nvSpPr>
          <p:cNvPr id="4" name="3 Marcador de imagen de diapositiva"/>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s-GT"/>
          </a:p>
        </p:txBody>
      </p:sp>
      <p:sp>
        <p:nvSpPr>
          <p:cNvPr id="5" name="4 Marcador de notas"/>
          <p:cNvSpPr>
            <a:spLocks noGrp="1"/>
          </p:cNvSpPr>
          <p:nvPr>
            <p:ph type="body" sz="quarter" idx="3"/>
          </p:nvPr>
        </p:nvSpPr>
        <p:spPr>
          <a:xfrm>
            <a:off x="707708" y="4456510"/>
            <a:ext cx="5661660" cy="4221956"/>
          </a:xfrm>
          <a:prstGeom prst="rect">
            <a:avLst/>
          </a:prstGeom>
        </p:spPr>
        <p:txBody>
          <a:bodyPr vert="horz" lIns="94055" tIns="47028" rIns="94055" bIns="4702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1" y="8911390"/>
            <a:ext cx="3066733" cy="469107"/>
          </a:xfrm>
          <a:prstGeom prst="rect">
            <a:avLst/>
          </a:prstGeom>
        </p:spPr>
        <p:txBody>
          <a:bodyPr vert="horz" lIns="94055" tIns="47028" rIns="94055" bIns="47028" rtlCol="0" anchor="b"/>
          <a:lstStyle>
            <a:lvl1pPr algn="l">
              <a:defRPr sz="1200"/>
            </a:lvl1pPr>
          </a:lstStyle>
          <a:p>
            <a:endParaRPr lang="es-GT"/>
          </a:p>
        </p:txBody>
      </p:sp>
      <p:sp>
        <p:nvSpPr>
          <p:cNvPr id="7" name="6 Marcador de número de diapositiva"/>
          <p:cNvSpPr>
            <a:spLocks noGrp="1"/>
          </p:cNvSpPr>
          <p:nvPr>
            <p:ph type="sldNum" sz="quarter" idx="5"/>
          </p:nvPr>
        </p:nvSpPr>
        <p:spPr>
          <a:xfrm>
            <a:off x="4008706" y="8911390"/>
            <a:ext cx="3066733" cy="469107"/>
          </a:xfrm>
          <a:prstGeom prst="rect">
            <a:avLst/>
          </a:prstGeom>
        </p:spPr>
        <p:txBody>
          <a:bodyPr vert="horz" lIns="94055" tIns="47028" rIns="94055" bIns="47028" rtlCol="0" anchor="b"/>
          <a:lstStyle>
            <a:lvl1pPr algn="r">
              <a:defRPr sz="1200"/>
            </a:lvl1pPr>
          </a:lstStyle>
          <a:p>
            <a:fld id="{941337EF-86A4-49A2-A206-0EA57E5B77CB}" type="slidenum">
              <a:rPr lang="es-GT" smtClean="0"/>
              <a:pPr/>
              <a:t>‹Nº›</a:t>
            </a:fld>
            <a:endParaRPr lang="es-GT"/>
          </a:p>
        </p:txBody>
      </p:sp>
    </p:spTree>
    <p:extLst>
      <p:ext uri="{BB962C8B-B14F-4D97-AF65-F5344CB8AC3E}">
        <p14:creationId xmlns:p14="http://schemas.microsoft.com/office/powerpoint/2010/main" val="269771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941337EF-86A4-49A2-A206-0EA57E5B77CB}" type="slidenum">
              <a:rPr lang="es-GT" smtClean="0"/>
              <a:pPr/>
              <a:t>6</a:t>
            </a:fld>
            <a:endParaRPr lang="es-GT"/>
          </a:p>
        </p:txBody>
      </p:sp>
    </p:spTree>
    <p:extLst>
      <p:ext uri="{BB962C8B-B14F-4D97-AF65-F5344CB8AC3E}">
        <p14:creationId xmlns:p14="http://schemas.microsoft.com/office/powerpoint/2010/main" val="67684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GT" dirty="0"/>
          </a:p>
        </p:txBody>
      </p:sp>
      <p:sp>
        <p:nvSpPr>
          <p:cNvPr id="4" name="3 Marcador de número de diapositiva"/>
          <p:cNvSpPr>
            <a:spLocks noGrp="1"/>
          </p:cNvSpPr>
          <p:nvPr>
            <p:ph type="sldNum" sz="quarter" idx="10"/>
          </p:nvPr>
        </p:nvSpPr>
        <p:spPr/>
        <p:txBody>
          <a:bodyPr/>
          <a:lstStyle/>
          <a:p>
            <a:fld id="{941337EF-86A4-49A2-A206-0EA57E5B77CB}" type="slidenum">
              <a:rPr lang="es-GT" smtClean="0">
                <a:solidFill>
                  <a:prstClr val="black"/>
                </a:solidFill>
              </a:rPr>
              <a:pPr/>
              <a:t>34</a:t>
            </a:fld>
            <a:endParaRPr lang="es-GT">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660443031"/>
      </p:ext>
    </p:extLst>
  </p:cSld>
  <p:clrMapOvr>
    <a:masterClrMapping/>
  </p:clrMapOvr>
  <p:transition>
    <p:split orient="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249573759"/>
      </p:ext>
    </p:extLst>
  </p:cSld>
  <p:clrMapOvr>
    <a:masterClrMapping/>
  </p:clrMapOvr>
  <p:transition>
    <p:split orient="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061012744"/>
      </p:ext>
    </p:extLst>
  </p:cSld>
  <p:clrMapOvr>
    <a:masterClrMapping/>
  </p:clrMapOvr>
  <p:transition>
    <p:split orient="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66605945"/>
      </p:ext>
    </p:extLst>
  </p:cSld>
  <p:clrMapOvr>
    <a:masterClrMapping/>
  </p:clrMapOvr>
  <p:transition>
    <p:split orient="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GT">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33684231"/>
      </p:ext>
    </p:extLst>
  </p:cSld>
  <p:clrMapOvr>
    <a:masterClrMapping/>
  </p:clrMapOvr>
  <p:transition>
    <p:split orient="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GT">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955025762"/>
      </p:ext>
    </p:extLst>
  </p:cSld>
  <p:clrMapOvr>
    <a:masterClrMapping/>
  </p:clrMapOvr>
  <p:transition>
    <p:split orient="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GT">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747522412"/>
      </p:ext>
    </p:extLst>
  </p:cSld>
  <p:clrMapOvr>
    <a:masterClrMapping/>
  </p:clrMapOvr>
  <p:transition>
    <p:split orient="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124956499"/>
      </p:ext>
    </p:extLst>
  </p:cSld>
  <p:clrMapOvr>
    <a:masterClrMapping/>
  </p:clrMapOvr>
  <p:transition>
    <p:split orient="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944467412"/>
      </p:ext>
    </p:extLst>
  </p:cSld>
  <p:clrMapOvr>
    <a:masterClrMapping/>
  </p:clrMapOvr>
  <p:transition>
    <p:split orient="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899905143"/>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884085234"/>
      </p:ext>
    </p:extLst>
  </p:cSld>
  <p:clrMapOvr>
    <a:masterClrMapping/>
  </p:clrMapOvr>
  <p:transition>
    <p:split orient="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C8FF9C4-1C57-4684-BA9B-AE8D780876F9}" type="datetimeFigureOut">
              <a:rPr lang="es-GT" smtClean="0"/>
              <a:pPr/>
              <a:t>20/05/2014</a:t>
            </a:fld>
            <a:endParaRPr lang="es-GT"/>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GT">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0162FA-15B1-4F0F-B4FA-9ED1CE0B5E07}" type="slidenum">
              <a:rPr lang="es-GT" smtClean="0">
                <a:solidFill>
                  <a:srgbClr val="94C600"/>
                </a:solidFill>
              </a:rPr>
              <a:pPr/>
              <a:t>‹Nº›</a:t>
            </a:fld>
            <a:endParaRPr lang="es-GT">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404713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5" name="Footer Placeholder 4"/>
          <p:cNvSpPr>
            <a:spLocks noGrp="1"/>
          </p:cNvSpPr>
          <p:nvPr>
            <p:ph type="ftr" sz="quarter" idx="11"/>
          </p:nvPr>
        </p:nvSpPr>
        <p:spPr/>
        <p:txBody>
          <a:bodyPr/>
          <a:lstStyle/>
          <a:p>
            <a:endParaRPr lang="es-GT">
              <a:solidFill>
                <a:srgbClr val="94C600"/>
              </a:solidFill>
            </a:endParaRPr>
          </a:p>
        </p:txBody>
      </p:sp>
      <p:sp>
        <p:nvSpPr>
          <p:cNvPr id="6" name="Slide Number Placeholder 5"/>
          <p:cNvSpPr>
            <a:spLocks noGrp="1"/>
          </p:cNvSpPr>
          <p:nvPr>
            <p:ph type="sldNum" sz="quarter" idx="12"/>
          </p:nvPr>
        </p:nvSpPr>
        <p:spPr/>
        <p:txBody>
          <a:bodyPr/>
          <a:lstStyle/>
          <a:p>
            <a:fld id="{6E0162FA-15B1-4F0F-B4FA-9ED1CE0B5E07}" type="slidenum">
              <a:rPr lang="es-GT" smtClean="0"/>
              <a:pPr/>
              <a:t>‹Nº›</a:t>
            </a:fld>
            <a:endParaRPr lang="es-GT"/>
          </a:p>
        </p:txBody>
      </p:sp>
    </p:spTree>
    <p:extLst>
      <p:ext uri="{BB962C8B-B14F-4D97-AF65-F5344CB8AC3E}">
        <p14:creationId xmlns:p14="http://schemas.microsoft.com/office/powerpoint/2010/main" val="23035750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5" name="Footer Placeholder 4"/>
          <p:cNvSpPr>
            <a:spLocks noGrp="1"/>
          </p:cNvSpPr>
          <p:nvPr>
            <p:ph type="ftr" sz="quarter" idx="11"/>
          </p:nvPr>
        </p:nvSpPr>
        <p:spPr/>
        <p:txBody>
          <a:bodyPr/>
          <a:lstStyle/>
          <a:p>
            <a:endParaRPr lang="es-GT">
              <a:solidFill>
                <a:srgbClr val="94C600"/>
              </a:solidFill>
            </a:endParaRPr>
          </a:p>
        </p:txBody>
      </p:sp>
      <p:sp>
        <p:nvSpPr>
          <p:cNvPr id="6" name="Slide Number Placeholder 5"/>
          <p:cNvSpPr>
            <a:spLocks noGrp="1"/>
          </p:cNvSpPr>
          <p:nvPr>
            <p:ph type="sldNum" sz="quarter" idx="12"/>
          </p:nvPr>
        </p:nvSpPr>
        <p:spPr/>
        <p:txBody>
          <a:bodyPr/>
          <a:lstStyle/>
          <a:p>
            <a:fld id="{6E0162FA-15B1-4F0F-B4FA-9ED1CE0B5E07}" type="slidenum">
              <a:rPr lang="es-GT" smtClean="0"/>
              <a:pPr/>
              <a:t>‹Nº›</a:t>
            </a:fld>
            <a:endParaRPr lang="es-GT"/>
          </a:p>
        </p:txBody>
      </p:sp>
    </p:spTree>
    <p:extLst>
      <p:ext uri="{BB962C8B-B14F-4D97-AF65-F5344CB8AC3E}">
        <p14:creationId xmlns:p14="http://schemas.microsoft.com/office/powerpoint/2010/main" val="12687311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6" name="Footer Placeholder 5"/>
          <p:cNvSpPr>
            <a:spLocks noGrp="1"/>
          </p:cNvSpPr>
          <p:nvPr>
            <p:ph type="ftr" sz="quarter" idx="11"/>
          </p:nvPr>
        </p:nvSpPr>
        <p:spPr/>
        <p:txBody>
          <a:bodyPr/>
          <a:lstStyle/>
          <a:p>
            <a:endParaRPr lang="es-GT">
              <a:solidFill>
                <a:srgbClr val="94C600"/>
              </a:solidFill>
            </a:endParaRPr>
          </a:p>
        </p:txBody>
      </p:sp>
      <p:sp>
        <p:nvSpPr>
          <p:cNvPr id="7" name="Slide Number Placeholder 6"/>
          <p:cNvSpPr>
            <a:spLocks noGrp="1"/>
          </p:cNvSpPr>
          <p:nvPr>
            <p:ph type="sldNum" sz="quarter" idx="12"/>
          </p:nvPr>
        </p:nvSpPr>
        <p:spPr/>
        <p:txBody>
          <a:bodyPr/>
          <a:lstStyle/>
          <a:p>
            <a:fld id="{6E0162FA-15B1-4F0F-B4FA-9ED1CE0B5E07}" type="slidenum">
              <a:rPr lang="es-GT" smtClean="0"/>
              <a:pPr/>
              <a:t>‹Nº›</a:t>
            </a:fld>
            <a:endParaRPr lang="es-GT"/>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8995268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8" name="Footer Placeholder 7"/>
          <p:cNvSpPr>
            <a:spLocks noGrp="1"/>
          </p:cNvSpPr>
          <p:nvPr>
            <p:ph type="ftr" sz="quarter" idx="11"/>
          </p:nvPr>
        </p:nvSpPr>
        <p:spPr/>
        <p:txBody>
          <a:bodyPr/>
          <a:lstStyle/>
          <a:p>
            <a:endParaRPr lang="es-GT">
              <a:solidFill>
                <a:srgbClr val="94C600"/>
              </a:solidFill>
            </a:endParaRPr>
          </a:p>
        </p:txBody>
      </p:sp>
      <p:sp>
        <p:nvSpPr>
          <p:cNvPr id="9" name="Slide Number Placeholder 8"/>
          <p:cNvSpPr>
            <a:spLocks noGrp="1"/>
          </p:cNvSpPr>
          <p:nvPr>
            <p:ph type="sldNum" sz="quarter" idx="12"/>
          </p:nvPr>
        </p:nvSpPr>
        <p:spPr/>
        <p:txBody>
          <a:bodyPr/>
          <a:lstStyle/>
          <a:p>
            <a:fld id="{6E0162FA-15B1-4F0F-B4FA-9ED1CE0B5E07}" type="slidenum">
              <a:rPr lang="es-GT" smtClean="0"/>
              <a:pPr/>
              <a:t>‹Nº›</a:t>
            </a:fld>
            <a:endParaRPr lang="es-GT"/>
          </a:p>
        </p:txBody>
      </p:sp>
    </p:spTree>
    <p:extLst>
      <p:ext uri="{BB962C8B-B14F-4D97-AF65-F5344CB8AC3E}">
        <p14:creationId xmlns:p14="http://schemas.microsoft.com/office/powerpoint/2010/main" val="36697745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4" name="Footer Placeholder 3"/>
          <p:cNvSpPr>
            <a:spLocks noGrp="1"/>
          </p:cNvSpPr>
          <p:nvPr>
            <p:ph type="ftr" sz="quarter" idx="11"/>
          </p:nvPr>
        </p:nvSpPr>
        <p:spPr/>
        <p:txBody>
          <a:bodyPr/>
          <a:lstStyle/>
          <a:p>
            <a:endParaRPr lang="es-GT">
              <a:solidFill>
                <a:srgbClr val="94C600"/>
              </a:solidFill>
            </a:endParaRPr>
          </a:p>
        </p:txBody>
      </p:sp>
      <p:sp>
        <p:nvSpPr>
          <p:cNvPr id="5" name="Slide Number Placeholder 4"/>
          <p:cNvSpPr>
            <a:spLocks noGrp="1"/>
          </p:cNvSpPr>
          <p:nvPr>
            <p:ph type="sldNum" sz="quarter" idx="12"/>
          </p:nvPr>
        </p:nvSpPr>
        <p:spPr/>
        <p:txBody>
          <a:bodyPr/>
          <a:lstStyle/>
          <a:p>
            <a:fld id="{6E0162FA-15B1-4F0F-B4FA-9ED1CE0B5E07}" type="slidenum">
              <a:rPr lang="es-GT" smtClean="0"/>
              <a:pPr/>
              <a:t>‹Nº›</a:t>
            </a:fld>
            <a:endParaRPr lang="es-GT"/>
          </a:p>
        </p:txBody>
      </p:sp>
    </p:spTree>
    <p:extLst>
      <p:ext uri="{BB962C8B-B14F-4D97-AF65-F5344CB8AC3E}">
        <p14:creationId xmlns:p14="http://schemas.microsoft.com/office/powerpoint/2010/main" val="28644805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3" name="Footer Placeholder 2"/>
          <p:cNvSpPr>
            <a:spLocks noGrp="1"/>
          </p:cNvSpPr>
          <p:nvPr>
            <p:ph type="ftr" sz="quarter" idx="11"/>
          </p:nvPr>
        </p:nvSpPr>
        <p:spPr/>
        <p:txBody>
          <a:bodyPr/>
          <a:lstStyle/>
          <a:p>
            <a:endParaRPr lang="es-GT">
              <a:solidFill>
                <a:srgbClr val="94C600"/>
              </a:solidFill>
            </a:endParaRPr>
          </a:p>
        </p:txBody>
      </p:sp>
      <p:sp>
        <p:nvSpPr>
          <p:cNvPr id="4" name="Slide Number Placeholder 3"/>
          <p:cNvSpPr>
            <a:spLocks noGrp="1"/>
          </p:cNvSpPr>
          <p:nvPr>
            <p:ph type="sldNum" sz="quarter" idx="12"/>
          </p:nvPr>
        </p:nvSpPr>
        <p:spPr/>
        <p:txBody>
          <a:bodyPr/>
          <a:lstStyle/>
          <a:p>
            <a:fld id="{6E0162FA-15B1-4F0F-B4FA-9ED1CE0B5E07}" type="slidenum">
              <a:rPr lang="es-GT" smtClean="0"/>
              <a:pPr/>
              <a:t>‹Nº›</a:t>
            </a:fld>
            <a:endParaRPr lang="es-GT"/>
          </a:p>
        </p:txBody>
      </p:sp>
    </p:spTree>
    <p:extLst>
      <p:ext uri="{BB962C8B-B14F-4D97-AF65-F5344CB8AC3E}">
        <p14:creationId xmlns:p14="http://schemas.microsoft.com/office/powerpoint/2010/main" val="6332872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7" name="Slide Number Placeholder 6"/>
          <p:cNvSpPr>
            <a:spLocks noGrp="1"/>
          </p:cNvSpPr>
          <p:nvPr>
            <p:ph type="sldNum" sz="quarter" idx="12"/>
          </p:nvPr>
        </p:nvSpPr>
        <p:spPr/>
        <p:txBody>
          <a:bodyPr/>
          <a:lstStyle/>
          <a:p>
            <a:fld id="{6E0162FA-15B1-4F0F-B4FA-9ED1CE0B5E07}" type="slidenum">
              <a:rPr lang="es-GT" smtClean="0"/>
              <a:pPr/>
              <a:t>‹Nº›</a:t>
            </a:fld>
            <a:endParaRPr lang="es-GT"/>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GT">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592518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GT">
              <a:solidFill>
                <a:srgbClr val="94C600"/>
              </a:solidFill>
            </a:endParaRPr>
          </a:p>
        </p:txBody>
      </p:sp>
      <p:sp>
        <p:nvSpPr>
          <p:cNvPr id="7" name="Slide Number Placeholder 6"/>
          <p:cNvSpPr>
            <a:spLocks noGrp="1"/>
          </p:cNvSpPr>
          <p:nvPr>
            <p:ph type="sldNum" sz="quarter" idx="12"/>
          </p:nvPr>
        </p:nvSpPr>
        <p:spPr/>
        <p:txBody>
          <a:bodyPr/>
          <a:lstStyle/>
          <a:p>
            <a:fld id="{6E0162FA-15B1-4F0F-B4FA-9ED1CE0B5E07}" type="slidenum">
              <a:rPr lang="es-GT" smtClean="0"/>
              <a:pPr/>
              <a:t>‹Nº›</a:t>
            </a:fld>
            <a:endParaRPr lang="es-GT"/>
          </a:p>
        </p:txBody>
      </p:sp>
    </p:spTree>
    <p:extLst>
      <p:ext uri="{BB962C8B-B14F-4D97-AF65-F5344CB8AC3E}">
        <p14:creationId xmlns:p14="http://schemas.microsoft.com/office/powerpoint/2010/main" val="63782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ED7ECEC-4BA4-4824-8D01-2111A23C189C}" type="datetimeFigureOut">
              <a:rPr lang="es-GT" smtClean="0"/>
              <a:pPr/>
              <a:t>20/05/2014</a:t>
            </a:fld>
            <a:endParaRPr lang="es-GT"/>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GT">
              <a:solidFill>
                <a:srgbClr val="2DA2BF">
                  <a:tint val="20000"/>
                </a:srgb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F3E6959-C501-4E67-8169-DCECAB6FF984}" type="slidenum">
              <a:rPr lang="es-GT" smtClean="0"/>
              <a:pPr/>
              <a:t>‹Nº›</a:t>
            </a:fld>
            <a:endParaRPr lang="es-GT"/>
          </a:p>
        </p:txBody>
      </p:sp>
    </p:spTree>
    <p:extLst>
      <p:ext uri="{BB962C8B-B14F-4D97-AF65-F5344CB8AC3E}">
        <p14:creationId xmlns:p14="http://schemas.microsoft.com/office/powerpoint/2010/main" val="18556033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5" name="Footer Placeholder 4"/>
          <p:cNvSpPr>
            <a:spLocks noGrp="1"/>
          </p:cNvSpPr>
          <p:nvPr>
            <p:ph type="ftr" sz="quarter" idx="11"/>
          </p:nvPr>
        </p:nvSpPr>
        <p:spPr/>
        <p:txBody>
          <a:bodyPr/>
          <a:lstStyle/>
          <a:p>
            <a:endParaRPr lang="es-GT">
              <a:solidFill>
                <a:srgbClr val="94C600"/>
              </a:solidFill>
            </a:endParaRPr>
          </a:p>
        </p:txBody>
      </p:sp>
      <p:sp>
        <p:nvSpPr>
          <p:cNvPr id="6" name="Slide Number Placeholder 5"/>
          <p:cNvSpPr>
            <a:spLocks noGrp="1"/>
          </p:cNvSpPr>
          <p:nvPr>
            <p:ph type="sldNum" sz="quarter" idx="12"/>
          </p:nvPr>
        </p:nvSpPr>
        <p:spPr/>
        <p:txBody>
          <a:bodyPr/>
          <a:lstStyle/>
          <a:p>
            <a:fld id="{6E0162FA-15B1-4F0F-B4FA-9ED1CE0B5E07}" type="slidenum">
              <a:rPr lang="es-GT" smtClean="0"/>
              <a:pPr/>
              <a:t>‹Nº›</a:t>
            </a:fld>
            <a:endParaRPr lang="es-GT"/>
          </a:p>
        </p:txBody>
      </p:sp>
    </p:spTree>
    <p:extLst>
      <p:ext uri="{BB962C8B-B14F-4D97-AF65-F5344CB8AC3E}">
        <p14:creationId xmlns:p14="http://schemas.microsoft.com/office/powerpoint/2010/main" val="15980905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C8FF9C4-1C57-4684-BA9B-AE8D780876F9}" type="datetimeFigureOut">
              <a:rPr lang="es-GT" smtClean="0"/>
              <a:pPr/>
              <a:t>20/05/2014</a:t>
            </a:fld>
            <a:endParaRPr lang="es-GT"/>
          </a:p>
        </p:txBody>
      </p:sp>
      <p:sp>
        <p:nvSpPr>
          <p:cNvPr id="5" name="Footer Placeholder 4"/>
          <p:cNvSpPr>
            <a:spLocks noGrp="1"/>
          </p:cNvSpPr>
          <p:nvPr>
            <p:ph type="ftr" sz="quarter" idx="11"/>
          </p:nvPr>
        </p:nvSpPr>
        <p:spPr/>
        <p:txBody>
          <a:bodyPr/>
          <a:lstStyle/>
          <a:p>
            <a:endParaRPr lang="es-GT">
              <a:solidFill>
                <a:srgbClr val="94C600"/>
              </a:solidFill>
            </a:endParaRPr>
          </a:p>
        </p:txBody>
      </p:sp>
      <p:sp>
        <p:nvSpPr>
          <p:cNvPr id="6" name="Slide Number Placeholder 5"/>
          <p:cNvSpPr>
            <a:spLocks noGrp="1"/>
          </p:cNvSpPr>
          <p:nvPr>
            <p:ph type="sldNum" sz="quarter" idx="12"/>
          </p:nvPr>
        </p:nvSpPr>
        <p:spPr/>
        <p:txBody>
          <a:bodyPr/>
          <a:lstStyle/>
          <a:p>
            <a:fld id="{6E0162FA-15B1-4F0F-B4FA-9ED1CE0B5E07}" type="slidenum">
              <a:rPr lang="es-GT" smtClean="0"/>
              <a:pPr/>
              <a:t>‹Nº›</a:t>
            </a:fld>
            <a:endParaRPr lang="es-GT"/>
          </a:p>
        </p:txBody>
      </p:sp>
    </p:spTree>
    <p:extLst>
      <p:ext uri="{BB962C8B-B14F-4D97-AF65-F5344CB8AC3E}">
        <p14:creationId xmlns:p14="http://schemas.microsoft.com/office/powerpoint/2010/main" val="400154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ED7ECEC-4BA4-4824-8D01-2111A23C189C}" type="datetimeFigureOut">
              <a:rPr lang="es-GT" smtClean="0">
                <a:solidFill>
                  <a:prstClr val="black"/>
                </a:solidFill>
              </a:rPr>
              <a:pPr/>
              <a:t>20/05/2014</a:t>
            </a:fld>
            <a:endParaRPr lang="es-GT">
              <a:solidFill>
                <a:prstClr val="black"/>
              </a:solidFill>
            </a:endParaRPr>
          </a:p>
        </p:txBody>
      </p:sp>
      <p:sp>
        <p:nvSpPr>
          <p:cNvPr id="5" name="4 Marcador de pie de página"/>
          <p:cNvSpPr>
            <a:spLocks noGrp="1"/>
          </p:cNvSpPr>
          <p:nvPr>
            <p:ph type="ftr" sz="quarter" idx="11"/>
          </p:nvPr>
        </p:nvSpPr>
        <p:spPr/>
        <p:txBody>
          <a:bodyPr/>
          <a:lstStyle>
            <a:extLst/>
          </a:lstStyle>
          <a:p>
            <a:endParaRPr lang="es-GT">
              <a:solidFill>
                <a:prstClr val="black"/>
              </a:solidFill>
            </a:endParaRPr>
          </a:p>
        </p:txBody>
      </p:sp>
      <p:sp>
        <p:nvSpPr>
          <p:cNvPr id="6" name="5 Marcador de número de diapositiva"/>
          <p:cNvSpPr>
            <a:spLocks noGrp="1"/>
          </p:cNvSpPr>
          <p:nvPr>
            <p:ph type="sldNum" sz="quarter" idx="12"/>
          </p:nvPr>
        </p:nvSpPr>
        <p:spPr/>
        <p:txBody>
          <a:bodyPr/>
          <a:lstStyle>
            <a:extLst/>
          </a:lstStyle>
          <a:p>
            <a:fld id="{3F3E6959-C501-4E67-8169-DCECAB6FF984}" type="slidenum">
              <a:rPr lang="es-GT" smtClean="0">
                <a:solidFill>
                  <a:prstClr val="black"/>
                </a:solidFill>
              </a:rPr>
              <a:pPr/>
              <a:t>‹Nº›</a:t>
            </a:fld>
            <a:endParaRPr lang="es-GT">
              <a:solidFill>
                <a:prstClr val="black"/>
              </a:solidFill>
            </a:endParaRPr>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227160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ED7ECEC-4BA4-4824-8D01-2111A23C189C}" type="datetimeFigureOut">
              <a:rPr lang="es-GT" smtClean="0">
                <a:solidFill>
                  <a:prstClr val="white"/>
                </a:solidFill>
              </a:rPr>
              <a:pPr/>
              <a:t>20/05/2014</a:t>
            </a:fld>
            <a:endParaRPr lang="es-GT">
              <a:solidFill>
                <a:prstClr val="white"/>
              </a:solidFill>
            </a:endParaRPr>
          </a:p>
        </p:txBody>
      </p:sp>
      <p:sp>
        <p:nvSpPr>
          <p:cNvPr id="5" name="4 Marcador de pie de página"/>
          <p:cNvSpPr>
            <a:spLocks noGrp="1"/>
          </p:cNvSpPr>
          <p:nvPr>
            <p:ph type="ftr" sz="quarter" idx="11"/>
          </p:nvPr>
        </p:nvSpPr>
        <p:spPr/>
        <p:txBody>
          <a:bodyPr/>
          <a:lstStyle>
            <a:extLst/>
          </a:lstStyle>
          <a:p>
            <a:endParaRPr lang="es-GT">
              <a:solidFill>
                <a:prstClr val="white"/>
              </a:solidFill>
            </a:endParaRPr>
          </a:p>
        </p:txBody>
      </p:sp>
      <p:sp>
        <p:nvSpPr>
          <p:cNvPr id="6" name="5 Marcador de número de diapositiva"/>
          <p:cNvSpPr>
            <a:spLocks noGrp="1"/>
          </p:cNvSpPr>
          <p:nvPr>
            <p:ph type="sldNum" sz="quarter" idx="12"/>
          </p:nvPr>
        </p:nvSpPr>
        <p:spPr/>
        <p:txBody>
          <a:bodyPr/>
          <a:lstStyle>
            <a:extLst/>
          </a:lstStyle>
          <a:p>
            <a:fld id="{3F3E6959-C501-4E67-8169-DCECAB6FF984}" type="slidenum">
              <a:rPr lang="es-GT" smtClean="0">
                <a:solidFill>
                  <a:prstClr val="white"/>
                </a:solidFill>
              </a:rPr>
              <a:pPr/>
              <a:t>‹Nº›</a:t>
            </a:fld>
            <a:endParaRPr lang="es-GT">
              <a:solidFill>
                <a:prstClr val="white"/>
              </a:solidFill>
            </a:endParaRPr>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92766840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ED7ECEC-4BA4-4824-8D01-2111A23C189C}" type="datetimeFigureOut">
              <a:rPr lang="es-GT" smtClean="0">
                <a:solidFill>
                  <a:prstClr val="white"/>
                </a:solidFill>
              </a:rPr>
              <a:pPr/>
              <a:t>20/05/2014</a:t>
            </a:fld>
            <a:endParaRPr lang="es-GT">
              <a:solidFill>
                <a:prstClr val="white"/>
              </a:solidFill>
            </a:endParaRPr>
          </a:p>
        </p:txBody>
      </p:sp>
      <p:sp>
        <p:nvSpPr>
          <p:cNvPr id="6" name="5 Marcador de pie de página"/>
          <p:cNvSpPr>
            <a:spLocks noGrp="1"/>
          </p:cNvSpPr>
          <p:nvPr>
            <p:ph type="ftr" sz="quarter" idx="11"/>
          </p:nvPr>
        </p:nvSpPr>
        <p:spPr/>
        <p:txBody>
          <a:bodyPr/>
          <a:lstStyle>
            <a:extLst/>
          </a:lstStyle>
          <a:p>
            <a:endParaRPr lang="es-GT">
              <a:solidFill>
                <a:prstClr val="white"/>
              </a:solidFill>
            </a:endParaRPr>
          </a:p>
        </p:txBody>
      </p:sp>
      <p:sp>
        <p:nvSpPr>
          <p:cNvPr id="7" name="6 Marcador de número de diapositiva"/>
          <p:cNvSpPr>
            <a:spLocks noGrp="1"/>
          </p:cNvSpPr>
          <p:nvPr>
            <p:ph type="sldNum" sz="quarter" idx="12"/>
          </p:nvPr>
        </p:nvSpPr>
        <p:spPr/>
        <p:txBody>
          <a:bodyPr/>
          <a:lstStyle>
            <a:extLst/>
          </a:lstStyle>
          <a:p>
            <a:fld id="{3F3E6959-C501-4E67-8169-DCECAB6FF984}" type="slidenum">
              <a:rPr lang="es-GT" smtClean="0">
                <a:solidFill>
                  <a:prstClr val="white"/>
                </a:solidFill>
              </a:rPr>
              <a:pPr/>
              <a:t>‹Nº›</a:t>
            </a:fld>
            <a:endParaRPr lang="es-GT">
              <a:solidFill>
                <a:prstClr val="white"/>
              </a:solidFill>
            </a:endParaRPr>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339213290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ED7ECEC-4BA4-4824-8D01-2111A23C189C}" type="datetimeFigureOut">
              <a:rPr lang="es-GT" smtClean="0">
                <a:solidFill>
                  <a:prstClr val="black"/>
                </a:solidFill>
              </a:rPr>
              <a:pPr/>
              <a:t>20/05/2014</a:t>
            </a:fld>
            <a:endParaRPr lang="es-GT">
              <a:solidFill>
                <a:prstClr val="black"/>
              </a:solidFill>
            </a:endParaRPr>
          </a:p>
        </p:txBody>
      </p:sp>
      <p:sp>
        <p:nvSpPr>
          <p:cNvPr id="8" name="7 Marcador de pie de página"/>
          <p:cNvSpPr>
            <a:spLocks noGrp="1"/>
          </p:cNvSpPr>
          <p:nvPr>
            <p:ph type="ftr" sz="quarter" idx="11"/>
          </p:nvPr>
        </p:nvSpPr>
        <p:spPr/>
        <p:txBody>
          <a:bodyPr/>
          <a:lstStyle>
            <a:extLst/>
          </a:lstStyle>
          <a:p>
            <a:endParaRPr lang="es-GT">
              <a:solidFill>
                <a:prstClr val="black"/>
              </a:solidFill>
            </a:endParaRPr>
          </a:p>
        </p:txBody>
      </p:sp>
      <p:sp>
        <p:nvSpPr>
          <p:cNvPr id="9" name="8 Marcador de número de diapositiva"/>
          <p:cNvSpPr>
            <a:spLocks noGrp="1"/>
          </p:cNvSpPr>
          <p:nvPr>
            <p:ph type="sldNum" sz="quarter" idx="12"/>
          </p:nvPr>
        </p:nvSpPr>
        <p:spPr/>
        <p:txBody>
          <a:bodyPr/>
          <a:lstStyle>
            <a:extLst/>
          </a:lstStyle>
          <a:p>
            <a:fld id="{3F3E6959-C501-4E67-8169-DCECAB6FF984}" type="slidenum">
              <a:rPr lang="es-GT" smtClean="0">
                <a:solidFill>
                  <a:prstClr val="black"/>
                </a:solidFill>
              </a:rPr>
              <a:pPr/>
              <a:t>‹Nº›</a:t>
            </a:fld>
            <a:endParaRPr lang="es-GT">
              <a:solidFill>
                <a:prstClr val="black"/>
              </a:solidFill>
            </a:endParaRPr>
          </a:p>
        </p:txBody>
      </p:sp>
    </p:spTree>
    <p:extLst>
      <p:ext uri="{BB962C8B-B14F-4D97-AF65-F5344CB8AC3E}">
        <p14:creationId xmlns:p14="http://schemas.microsoft.com/office/powerpoint/2010/main" val="200007056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5ED7ECEC-4BA4-4824-8D01-2111A23C189C}" type="datetimeFigureOut">
              <a:rPr lang="es-GT" smtClean="0">
                <a:solidFill>
                  <a:prstClr val="white"/>
                </a:solidFill>
              </a:rPr>
              <a:pPr/>
              <a:t>20/05/2014</a:t>
            </a:fld>
            <a:endParaRPr lang="es-GT">
              <a:solidFill>
                <a:prstClr val="white"/>
              </a:solidFill>
            </a:endParaRPr>
          </a:p>
        </p:txBody>
      </p:sp>
      <p:sp>
        <p:nvSpPr>
          <p:cNvPr id="4" name="3 Marcador de pie de página"/>
          <p:cNvSpPr>
            <a:spLocks noGrp="1"/>
          </p:cNvSpPr>
          <p:nvPr>
            <p:ph type="ftr" sz="quarter" idx="11"/>
          </p:nvPr>
        </p:nvSpPr>
        <p:spPr/>
        <p:txBody>
          <a:bodyPr/>
          <a:lstStyle>
            <a:extLst/>
          </a:lstStyle>
          <a:p>
            <a:endParaRPr lang="es-GT">
              <a:solidFill>
                <a:prstClr val="white"/>
              </a:solidFill>
            </a:endParaRPr>
          </a:p>
        </p:txBody>
      </p:sp>
      <p:sp>
        <p:nvSpPr>
          <p:cNvPr id="5" name="4 Marcador de número de diapositiva"/>
          <p:cNvSpPr>
            <a:spLocks noGrp="1"/>
          </p:cNvSpPr>
          <p:nvPr>
            <p:ph type="sldNum" sz="quarter" idx="12"/>
          </p:nvPr>
        </p:nvSpPr>
        <p:spPr/>
        <p:txBody>
          <a:bodyPr/>
          <a:lstStyle>
            <a:extLst/>
          </a:lstStyle>
          <a:p>
            <a:fld id="{3F3E6959-C501-4E67-8169-DCECAB6FF984}" type="slidenum">
              <a:rPr lang="es-GT" smtClean="0">
                <a:solidFill>
                  <a:prstClr val="white"/>
                </a:solidFill>
              </a:rPr>
              <a:pPr/>
              <a:t>‹Nº›</a:t>
            </a:fld>
            <a:endParaRPr lang="es-GT">
              <a:solidFill>
                <a:prstClr val="white"/>
              </a:solidFill>
            </a:endParaRPr>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332164669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ED7ECEC-4BA4-4824-8D01-2111A23C189C}" type="datetimeFigureOut">
              <a:rPr lang="es-GT" smtClean="0">
                <a:solidFill>
                  <a:prstClr val="black"/>
                </a:solidFill>
              </a:rPr>
              <a:pPr/>
              <a:t>20/05/2014</a:t>
            </a:fld>
            <a:endParaRPr lang="es-GT">
              <a:solidFill>
                <a:prstClr val="black"/>
              </a:solidFill>
            </a:endParaRPr>
          </a:p>
        </p:txBody>
      </p:sp>
      <p:sp>
        <p:nvSpPr>
          <p:cNvPr id="3" name="2 Marcador de pie de página"/>
          <p:cNvSpPr>
            <a:spLocks noGrp="1"/>
          </p:cNvSpPr>
          <p:nvPr>
            <p:ph type="ftr" sz="quarter" idx="11"/>
          </p:nvPr>
        </p:nvSpPr>
        <p:spPr/>
        <p:txBody>
          <a:bodyPr/>
          <a:lstStyle>
            <a:extLst/>
          </a:lstStyle>
          <a:p>
            <a:endParaRPr lang="es-GT">
              <a:solidFill>
                <a:prstClr val="black"/>
              </a:solidFill>
            </a:endParaRPr>
          </a:p>
        </p:txBody>
      </p:sp>
      <p:sp>
        <p:nvSpPr>
          <p:cNvPr id="4" name="3 Marcador de número de diapositiva"/>
          <p:cNvSpPr>
            <a:spLocks noGrp="1"/>
          </p:cNvSpPr>
          <p:nvPr>
            <p:ph type="sldNum" sz="quarter" idx="12"/>
          </p:nvPr>
        </p:nvSpPr>
        <p:spPr/>
        <p:txBody>
          <a:bodyPr/>
          <a:lstStyle>
            <a:extLst/>
          </a:lstStyle>
          <a:p>
            <a:fld id="{3F3E6959-C501-4E67-8169-DCECAB6FF984}" type="slidenum">
              <a:rPr lang="es-GT" smtClean="0">
                <a:solidFill>
                  <a:prstClr val="black"/>
                </a:solidFill>
              </a:rPr>
              <a:pPr/>
              <a:t>‹Nº›</a:t>
            </a:fld>
            <a:endParaRPr lang="es-GT">
              <a:solidFill>
                <a:prstClr val="black"/>
              </a:solidFill>
            </a:endParaRPr>
          </a:p>
        </p:txBody>
      </p:sp>
    </p:spTree>
    <p:extLst>
      <p:ext uri="{BB962C8B-B14F-4D97-AF65-F5344CB8AC3E}">
        <p14:creationId xmlns:p14="http://schemas.microsoft.com/office/powerpoint/2010/main" val="4288144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ED7ECEC-4BA4-4824-8D01-2111A23C189C}" type="datetimeFigureOut">
              <a:rPr lang="es-GT" smtClean="0">
                <a:solidFill>
                  <a:prstClr val="black"/>
                </a:solidFill>
              </a:rPr>
              <a:pPr/>
              <a:t>20/05/2014</a:t>
            </a:fld>
            <a:endParaRPr lang="es-GT">
              <a:solidFill>
                <a:prstClr val="black"/>
              </a:solidFill>
            </a:endParaRPr>
          </a:p>
        </p:txBody>
      </p:sp>
      <p:sp>
        <p:nvSpPr>
          <p:cNvPr id="6" name="5 Marcador de pie de página"/>
          <p:cNvSpPr>
            <a:spLocks noGrp="1"/>
          </p:cNvSpPr>
          <p:nvPr>
            <p:ph type="ftr" sz="quarter" idx="11"/>
          </p:nvPr>
        </p:nvSpPr>
        <p:spPr/>
        <p:txBody>
          <a:bodyPr/>
          <a:lstStyle>
            <a:extLst/>
          </a:lstStyle>
          <a:p>
            <a:endParaRPr lang="es-GT">
              <a:solidFill>
                <a:prstClr val="black"/>
              </a:solidFill>
            </a:endParaRPr>
          </a:p>
        </p:txBody>
      </p:sp>
      <p:sp>
        <p:nvSpPr>
          <p:cNvPr id="7" name="6 Marcador de número de diapositiva"/>
          <p:cNvSpPr>
            <a:spLocks noGrp="1"/>
          </p:cNvSpPr>
          <p:nvPr>
            <p:ph type="sldNum" sz="quarter" idx="12"/>
          </p:nvPr>
        </p:nvSpPr>
        <p:spPr/>
        <p:txBody>
          <a:bodyPr/>
          <a:lstStyle>
            <a:extLst/>
          </a:lstStyle>
          <a:p>
            <a:fld id="{3F3E6959-C501-4E67-8169-DCECAB6FF984}" type="slidenum">
              <a:rPr lang="es-GT" smtClean="0">
                <a:solidFill>
                  <a:prstClr val="black"/>
                </a:solidFill>
              </a:rPr>
              <a:pPr/>
              <a:t>‹Nº›</a:t>
            </a:fld>
            <a:endParaRPr lang="es-GT">
              <a:solidFill>
                <a:prstClr val="black"/>
              </a:solidFill>
            </a:endParaRPr>
          </a:p>
        </p:txBody>
      </p:sp>
    </p:spTree>
    <p:extLst>
      <p:ext uri="{BB962C8B-B14F-4D97-AF65-F5344CB8AC3E}">
        <p14:creationId xmlns:p14="http://schemas.microsoft.com/office/powerpoint/2010/main" val="7996183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ED7ECEC-4BA4-4824-8D01-2111A23C189C}" type="datetimeFigureOut">
              <a:rPr lang="es-GT" smtClean="0">
                <a:solidFill>
                  <a:prstClr val="white"/>
                </a:solidFill>
              </a:rPr>
              <a:pPr/>
              <a:t>20/05/2014</a:t>
            </a:fld>
            <a:endParaRPr lang="es-GT">
              <a:solidFill>
                <a:prstClr val="white"/>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GT">
              <a:solidFill>
                <a:prstClr val="white"/>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F3E6959-C501-4E67-8169-DCECAB6FF984}" type="slidenum">
              <a:rPr lang="es-GT" smtClean="0">
                <a:solidFill>
                  <a:prstClr val="white"/>
                </a:solidFill>
              </a:rPr>
              <a:pPr/>
              <a:t>‹Nº›</a:t>
            </a:fld>
            <a:endParaRPr lang="es-GT">
              <a:solidFill>
                <a:prstClr val="white"/>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40159257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ED7ECEC-4BA4-4824-8D01-2111A23C189C}" type="datetimeFigureOut">
              <a:rPr lang="es-GT" smtClean="0">
                <a:solidFill>
                  <a:prstClr val="black"/>
                </a:solidFill>
              </a:rPr>
              <a:pPr/>
              <a:t>20/05/2014</a:t>
            </a:fld>
            <a:endParaRPr lang="es-GT">
              <a:solidFill>
                <a:prstClr val="black"/>
              </a:solidFill>
            </a:endParaRPr>
          </a:p>
        </p:txBody>
      </p:sp>
      <p:sp>
        <p:nvSpPr>
          <p:cNvPr id="5" name="4 Marcador de pie de página"/>
          <p:cNvSpPr>
            <a:spLocks noGrp="1"/>
          </p:cNvSpPr>
          <p:nvPr>
            <p:ph type="ftr" sz="quarter" idx="11"/>
          </p:nvPr>
        </p:nvSpPr>
        <p:spPr/>
        <p:txBody>
          <a:bodyPr/>
          <a:lstStyle>
            <a:extLst/>
          </a:lstStyle>
          <a:p>
            <a:endParaRPr lang="es-GT">
              <a:solidFill>
                <a:prstClr val="black"/>
              </a:solidFill>
            </a:endParaRPr>
          </a:p>
        </p:txBody>
      </p:sp>
      <p:sp>
        <p:nvSpPr>
          <p:cNvPr id="6" name="5 Marcador de número de diapositiva"/>
          <p:cNvSpPr>
            <a:spLocks noGrp="1"/>
          </p:cNvSpPr>
          <p:nvPr>
            <p:ph type="sldNum" sz="quarter" idx="12"/>
          </p:nvPr>
        </p:nvSpPr>
        <p:spPr/>
        <p:txBody>
          <a:bodyPr/>
          <a:lstStyle>
            <a:extLst/>
          </a:lstStyle>
          <a:p>
            <a:fld id="{3F3E6959-C501-4E67-8169-DCECAB6FF984}" type="slidenum">
              <a:rPr lang="es-GT" smtClean="0">
                <a:solidFill>
                  <a:prstClr val="black"/>
                </a:solidFill>
              </a:rPr>
              <a:pPr/>
              <a:t>‹Nº›</a:t>
            </a:fld>
            <a:endParaRPr lang="es-GT">
              <a:solidFill>
                <a:prstClr val="black"/>
              </a:solidFill>
            </a:endParaRPr>
          </a:p>
        </p:txBody>
      </p:sp>
    </p:spTree>
    <p:extLst>
      <p:ext uri="{BB962C8B-B14F-4D97-AF65-F5344CB8AC3E}">
        <p14:creationId xmlns:p14="http://schemas.microsoft.com/office/powerpoint/2010/main" val="435700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ED7ECEC-4BA4-4824-8D01-2111A23C189C}" type="datetimeFigureOut">
              <a:rPr lang="es-GT" smtClean="0">
                <a:solidFill>
                  <a:prstClr val="black"/>
                </a:solidFill>
              </a:rPr>
              <a:pPr/>
              <a:t>20/05/2014</a:t>
            </a:fld>
            <a:endParaRPr lang="es-GT">
              <a:solidFill>
                <a:prstClr val="black"/>
              </a:solidFill>
            </a:endParaRPr>
          </a:p>
        </p:txBody>
      </p:sp>
      <p:sp>
        <p:nvSpPr>
          <p:cNvPr id="5" name="4 Marcador de pie de página"/>
          <p:cNvSpPr>
            <a:spLocks noGrp="1"/>
          </p:cNvSpPr>
          <p:nvPr>
            <p:ph type="ftr" sz="quarter" idx="11"/>
          </p:nvPr>
        </p:nvSpPr>
        <p:spPr/>
        <p:txBody>
          <a:bodyPr/>
          <a:lstStyle>
            <a:extLst/>
          </a:lstStyle>
          <a:p>
            <a:endParaRPr lang="es-GT">
              <a:solidFill>
                <a:prstClr val="black"/>
              </a:solidFill>
            </a:endParaRPr>
          </a:p>
        </p:txBody>
      </p:sp>
      <p:sp>
        <p:nvSpPr>
          <p:cNvPr id="6" name="5 Marcador de número de diapositiva"/>
          <p:cNvSpPr>
            <a:spLocks noGrp="1"/>
          </p:cNvSpPr>
          <p:nvPr>
            <p:ph type="sldNum" sz="quarter" idx="12"/>
          </p:nvPr>
        </p:nvSpPr>
        <p:spPr/>
        <p:txBody>
          <a:bodyPr/>
          <a:lstStyle>
            <a:extLst/>
          </a:lstStyle>
          <a:p>
            <a:fld id="{3F3E6959-C501-4E67-8169-DCECAB6FF984}" type="slidenum">
              <a:rPr lang="es-GT" smtClean="0">
                <a:solidFill>
                  <a:prstClr val="black"/>
                </a:solidFill>
              </a:rPr>
              <a:pPr/>
              <a:t>‹Nº›</a:t>
            </a:fld>
            <a:endParaRPr lang="es-GT">
              <a:solidFill>
                <a:prstClr val="black"/>
              </a:solidFill>
            </a:endParaRPr>
          </a:p>
        </p:txBody>
      </p:sp>
    </p:spTree>
    <p:extLst>
      <p:ext uri="{BB962C8B-B14F-4D97-AF65-F5344CB8AC3E}">
        <p14:creationId xmlns:p14="http://schemas.microsoft.com/office/powerpoint/2010/main" val="1677889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63101188"/>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58233092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185520667"/>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53489554"/>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GT">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274612060"/>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GT">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948525042"/>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GT">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111151988"/>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219031159"/>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498502233"/>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321991909"/>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906794569"/>
      </p:ext>
    </p:extLst>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lvl1pPr>
              <a:defRPr/>
            </a:lvl1pPr>
          </a:lstStyle>
          <a:p>
            <a:pPr>
              <a:defRPr/>
            </a:pPr>
            <a:fld id="{47C4F231-2871-4B76-863B-A301D23422D5}" type="datetimeFigureOut">
              <a:rPr lang="en-US">
                <a:solidFill>
                  <a:prstClr val="black">
                    <a:tint val="75000"/>
                  </a:prstClr>
                </a:solidFill>
              </a:rPr>
              <a:pPr>
                <a:defRPr/>
              </a:pPr>
              <a:t>5/20/2014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BA0313A-34F7-432C-A779-4FCA5B351BD7}"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98714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AFDE3DE5-C9A9-4B45-BA65-8EA46BC150AB}" type="datetimeFigureOut">
              <a:rPr lang="en-US">
                <a:solidFill>
                  <a:prstClr val="black">
                    <a:tint val="75000"/>
                  </a:prstClr>
                </a:solidFill>
              </a:rPr>
              <a:pPr>
                <a:defRPr/>
              </a:pPr>
              <a:t>5/20/2014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C76B5F5-FCEF-4F88-82AC-8D99F5D3B277}"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88117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BB4F16D-1ECD-4569-A306-EB1039FA741B}" type="datetimeFigureOut">
              <a:rPr lang="en-US">
                <a:solidFill>
                  <a:prstClr val="black">
                    <a:tint val="75000"/>
                  </a:prstClr>
                </a:solidFill>
              </a:rPr>
              <a:pPr>
                <a:defRPr/>
              </a:pPr>
              <a:t>5/20/2014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A3AEC99-E5E5-4B78-92D4-9C85F7F3BFCB}"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359841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fld id="{4EE5693E-C059-4774-AE04-0A1288E0810C}" type="datetimeFigureOut">
              <a:rPr lang="en-US">
                <a:solidFill>
                  <a:prstClr val="black">
                    <a:tint val="75000"/>
                  </a:prstClr>
                </a:solidFill>
              </a:rPr>
              <a:pPr>
                <a:defRPr/>
              </a:pPr>
              <a:t>5/20/2014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B416211-CC4F-430D-9842-F7E23CB3D5B1}"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068543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8A5C7EB3-CDD0-4816-A597-E2F0E89592D6}" type="datetimeFigureOut">
              <a:rPr lang="en-US">
                <a:solidFill>
                  <a:prstClr val="black">
                    <a:tint val="75000"/>
                  </a:prstClr>
                </a:solidFill>
              </a:rPr>
              <a:pPr>
                <a:defRPr/>
              </a:pPr>
              <a:t>5/20/2014</a:t>
            </a:fld>
            <a:endParaRPr lang="en-U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68A4BAE9-1B07-425B-AD2E-29067D589542}"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651277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0973316E-25AA-4B87-9987-B97E79EB9F9A}" type="datetimeFigureOut">
              <a:rPr lang="en-US">
                <a:solidFill>
                  <a:prstClr val="black">
                    <a:tint val="75000"/>
                  </a:prstClr>
                </a:solidFill>
              </a:rPr>
              <a:pPr>
                <a:defRPr/>
              </a:pPr>
              <a:t>5/20/2014</a:t>
            </a:fld>
            <a:endParaRPr lang="en-U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FCBF9029-5BEE-43D3-ADA1-06B29E8FF96B}"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8062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1F384587-D469-4D11-A1A3-990ED4CF5F21}" type="datetimeFigureOut">
              <a:rPr lang="en-US">
                <a:solidFill>
                  <a:prstClr val="black">
                    <a:tint val="75000"/>
                  </a:prstClr>
                </a:solidFill>
              </a:rPr>
              <a:pPr>
                <a:defRPr/>
              </a:pPr>
              <a:t>5/20/2014</a:t>
            </a:fld>
            <a:endParaRPr lang="en-U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980DB6BA-1358-4D74-8684-A3E1AA433C5D}"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0805340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8E4B80-B5B7-4784-A105-7A894AFA8FA0}" type="datetimeFigureOut">
              <a:rPr lang="en-US">
                <a:solidFill>
                  <a:prstClr val="black">
                    <a:tint val="75000"/>
                  </a:prstClr>
                </a:solidFill>
              </a:rPr>
              <a:pPr>
                <a:defRPr/>
              </a:pPr>
              <a:t>5/20/2014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816F1EF-39B9-4A86-9B7A-689766C30E1D}"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30021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592B7C6-C1DD-465E-ACAA-B824988F5369}" type="datetimeFigureOut">
              <a:rPr lang="en-US">
                <a:solidFill>
                  <a:prstClr val="black">
                    <a:tint val="75000"/>
                  </a:prstClr>
                </a:solidFill>
              </a:rPr>
              <a:pPr>
                <a:defRPr/>
              </a:pPr>
              <a:t>5/20/2014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A882930-8DFC-48CE-9764-379A63B8F004}"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321186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40580758-60F4-45C2-B163-8CF422E68D40}" type="datetimeFigureOut">
              <a:rPr lang="en-US">
                <a:solidFill>
                  <a:prstClr val="black">
                    <a:tint val="75000"/>
                  </a:prstClr>
                </a:solidFill>
              </a:rPr>
              <a:pPr>
                <a:defRPr/>
              </a:pPr>
              <a:t>5/20/2014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25A090A-7E9E-4425-9C5C-AAB384E2AFB0}"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669491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CC71732C-2E87-487D-84C0-B084A782B8A1}" type="datetimeFigureOut">
              <a:rPr lang="en-US">
                <a:solidFill>
                  <a:prstClr val="black">
                    <a:tint val="75000"/>
                  </a:prstClr>
                </a:solidFill>
              </a:rPr>
              <a:pPr>
                <a:defRPr/>
              </a:pPr>
              <a:t>5/20/2014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5A40AAA7-748E-4D6B-8A32-6EA6B82E4022}"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855782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043019717"/>
      </p:ext>
    </p:extLst>
  </p:cSld>
  <p:clrMapOvr>
    <a:masterClrMapping/>
  </p:clrMapOvr>
  <p:transition>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876194851"/>
      </p:ext>
    </p:extLst>
  </p:cSld>
  <p:clrMapOvr>
    <a:masterClrMapping/>
  </p:clrMapOvr>
  <p:transition>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030631913"/>
      </p:ext>
    </p:extLst>
  </p:cSld>
  <p:clrMapOvr>
    <a:masterClrMapping/>
  </p:clrMapOvr>
  <p:transition>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738583147"/>
      </p:ext>
    </p:extLst>
  </p:cSld>
  <p:clrMapOvr>
    <a:masterClrMapping/>
  </p:clrMapOvr>
  <p:transition>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GT">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466618593"/>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GT">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248452582"/>
      </p:ext>
    </p:extLst>
  </p:cSld>
  <p:clrMapOvr>
    <a:masterClrMapping/>
  </p:clrMapOvr>
  <p:transition>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GT">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257597866"/>
      </p:ext>
    </p:extLst>
  </p:cSld>
  <p:clrMapOvr>
    <a:masterClrMapping/>
  </p:clrMapOvr>
  <p:transition>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474173896"/>
      </p:ext>
    </p:extLst>
  </p:cSld>
  <p:clrMapOvr>
    <a:masterClrMapping/>
  </p:clrMapOvr>
  <p:transition>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905325365"/>
      </p:ext>
    </p:extLst>
  </p:cSld>
  <p:clrMapOvr>
    <a:masterClrMapping/>
  </p:clrMapOvr>
  <p:transition>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762753293"/>
      </p:ext>
    </p:extLst>
  </p:cSld>
  <p:clrMapOvr>
    <a:masterClrMapping/>
  </p:clrMapOvr>
  <p:transition>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457660300"/>
      </p:ext>
    </p:extLst>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402344381"/>
      </p:ext>
    </p:extLst>
  </p:cSld>
  <p:clrMapOvr>
    <a:masterClrMapping/>
  </p:clrMapOvr>
  <p:transition>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312433913"/>
      </p:ext>
    </p:extLst>
  </p:cSld>
  <p:clrMapOvr>
    <a:masterClrMapping/>
  </p:clrMapOvr>
  <p:transition>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997832138"/>
      </p:ext>
    </p:extLst>
  </p:cSld>
  <p:clrMapOvr>
    <a:masterClrMapping/>
  </p:clrMapOvr>
  <p:transition>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525257043"/>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GT">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223945647"/>
      </p:ext>
    </p:extLst>
  </p:cSld>
  <p:clrMapOvr>
    <a:masterClrMapping/>
  </p:clrMapOvr>
  <p:transition>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GT">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849231178"/>
      </p:ext>
    </p:extLst>
  </p:cSld>
  <p:clrMapOvr>
    <a:masterClrMapping/>
  </p:clrMapOvr>
  <p:transition>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GT">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471895163"/>
      </p:ext>
    </p:extLst>
  </p:cSld>
  <p:clrMapOvr>
    <a:masterClrMapping/>
  </p:clrMapOvr>
  <p:transition>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976990263"/>
      </p:ext>
    </p:extLst>
  </p:cSld>
  <p:clrMapOvr>
    <a:masterClrMapping/>
  </p:clrMapOvr>
  <p:transition>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064094730"/>
      </p:ext>
    </p:extLst>
  </p:cSld>
  <p:clrMapOvr>
    <a:masterClrMapping/>
  </p:clrMapOvr>
  <p:transition>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996680552"/>
      </p:ext>
    </p:extLst>
  </p:cSld>
  <p:clrMapOvr>
    <a:masterClrMapping/>
  </p:clrMapOvr>
  <p:transition>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212989183"/>
      </p:ext>
    </p:extLst>
  </p:cSld>
  <p:clrMapOvr>
    <a:masterClrMapping/>
  </p:clrMapOvr>
  <p:transition>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9754036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207090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17301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411359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GT">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721031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GT">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638277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GT">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1778866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116534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4720063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5472981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29198562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6197577-6BC0-41DD-A869-ABC0851AF16F}" type="datetimeFigureOut">
              <a:rPr lang="es-GT" smtClean="0">
                <a:solidFill>
                  <a:srgbClr val="DBF5F9">
                    <a:shade val="90000"/>
                  </a:srgbClr>
                </a:solidFill>
              </a:rPr>
              <a:pPr/>
              <a:t>20/05/2014</a:t>
            </a:fld>
            <a:endParaRPr lang="es-GT">
              <a:solidFill>
                <a:srgbClr val="DBF5F9">
                  <a:shade val="90000"/>
                </a:srgbClr>
              </a:solidFill>
            </a:endParaRPr>
          </a:p>
        </p:txBody>
      </p:sp>
      <p:sp>
        <p:nvSpPr>
          <p:cNvPr id="19" name="18 Marcador de pie de página"/>
          <p:cNvSpPr>
            <a:spLocks noGrp="1"/>
          </p:cNvSpPr>
          <p:nvPr>
            <p:ph type="ftr" sz="quarter" idx="11"/>
          </p:nvPr>
        </p:nvSpPr>
        <p:spPr/>
        <p:txBody>
          <a:bodyPr/>
          <a:lstStyle/>
          <a:p>
            <a:endParaRPr lang="es-GT">
              <a:solidFill>
                <a:srgbClr val="DBF5F9">
                  <a:shade val="90000"/>
                </a:srgbClr>
              </a:solidFill>
            </a:endParaRPr>
          </a:p>
        </p:txBody>
      </p:sp>
      <p:sp>
        <p:nvSpPr>
          <p:cNvPr id="27" name="26 Marcador de número de diapositiva"/>
          <p:cNvSpPr>
            <a:spLocks noGrp="1"/>
          </p:cNvSpPr>
          <p:nvPr>
            <p:ph type="sldNum" sz="quarter" idx="12"/>
          </p:nvPr>
        </p:nvSpPr>
        <p:spPr/>
        <p:txBody>
          <a:bodyPr/>
          <a:lstStyle/>
          <a:p>
            <a:fld id="{28D169B3-A025-4D3B-89EF-9C365CFB4A62}" type="slidenum">
              <a:rPr lang="es-GT" smtClean="0">
                <a:solidFill>
                  <a:srgbClr val="DBF5F9">
                    <a:shade val="90000"/>
                  </a:srgbClr>
                </a:solidFill>
              </a:rPr>
              <a:pPr/>
              <a:t>‹Nº›</a:t>
            </a:fld>
            <a:endParaRPr lang="es-GT">
              <a:solidFill>
                <a:srgbClr val="DBF5F9">
                  <a:shade val="90000"/>
                </a:srgbClr>
              </a:solidFill>
            </a:endParaRPr>
          </a:p>
        </p:txBody>
      </p:sp>
    </p:spTree>
    <p:extLst>
      <p:ext uri="{BB962C8B-B14F-4D97-AF65-F5344CB8AC3E}">
        <p14:creationId xmlns:p14="http://schemas.microsoft.com/office/powerpoint/2010/main" val="143701646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Tree>
    <p:extLst>
      <p:ext uri="{BB962C8B-B14F-4D97-AF65-F5344CB8AC3E}">
        <p14:creationId xmlns:p14="http://schemas.microsoft.com/office/powerpoint/2010/main" val="119633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6197577-6BC0-41DD-A869-ABC0851AF16F}" type="datetimeFigureOut">
              <a:rPr lang="es-GT" smtClean="0">
                <a:solidFill>
                  <a:srgbClr val="DBF5F9">
                    <a:shade val="90000"/>
                  </a:srgbClr>
                </a:solidFill>
              </a:rPr>
              <a:pPr/>
              <a:t>20/05/2014</a:t>
            </a:fld>
            <a:endParaRPr lang="es-GT">
              <a:solidFill>
                <a:srgbClr val="DBF5F9">
                  <a:shade val="90000"/>
                </a:srgbClr>
              </a:solidFill>
            </a:endParaRPr>
          </a:p>
        </p:txBody>
      </p:sp>
      <p:sp>
        <p:nvSpPr>
          <p:cNvPr id="5" name="4 Marcador de pie de página"/>
          <p:cNvSpPr>
            <a:spLocks noGrp="1"/>
          </p:cNvSpPr>
          <p:nvPr>
            <p:ph type="ftr" sz="quarter" idx="11"/>
          </p:nvPr>
        </p:nvSpPr>
        <p:spPr/>
        <p:txBody>
          <a:bodyPr/>
          <a:lstStyle/>
          <a:p>
            <a:endParaRPr lang="es-GT">
              <a:solidFill>
                <a:srgbClr val="DBF5F9">
                  <a:shade val="90000"/>
                </a:srgbClr>
              </a:solidFill>
            </a:endParaRPr>
          </a:p>
        </p:txBody>
      </p:sp>
      <p:sp>
        <p:nvSpPr>
          <p:cNvPr id="6" name="5 Marcador de número de diapositiva"/>
          <p:cNvSpPr>
            <a:spLocks noGrp="1"/>
          </p:cNvSpPr>
          <p:nvPr>
            <p:ph type="sldNum" sz="quarter" idx="12"/>
          </p:nvPr>
        </p:nvSpPr>
        <p:spPr/>
        <p:txBody>
          <a:bodyPr/>
          <a:lstStyle/>
          <a:p>
            <a:fld id="{28D169B3-A025-4D3B-89EF-9C365CFB4A62}" type="slidenum">
              <a:rPr lang="es-GT" smtClean="0">
                <a:solidFill>
                  <a:srgbClr val="DBF5F9">
                    <a:shade val="90000"/>
                  </a:srgbClr>
                </a:solidFill>
              </a:rPr>
              <a:pPr/>
              <a:t>‹Nº›</a:t>
            </a:fld>
            <a:endParaRPr lang="es-GT">
              <a:solidFill>
                <a:srgbClr val="DBF5F9">
                  <a:shade val="90000"/>
                </a:srgbClr>
              </a:solidFill>
            </a:endParaRPr>
          </a:p>
        </p:txBody>
      </p:sp>
    </p:spTree>
    <p:extLst>
      <p:ext uri="{BB962C8B-B14F-4D97-AF65-F5344CB8AC3E}">
        <p14:creationId xmlns:p14="http://schemas.microsoft.com/office/powerpoint/2010/main" val="228834734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Tree>
    <p:extLst>
      <p:ext uri="{BB962C8B-B14F-4D97-AF65-F5344CB8AC3E}">
        <p14:creationId xmlns:p14="http://schemas.microsoft.com/office/powerpoint/2010/main" val="25805180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8" name="7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9" name="8 Marcador de número de diapositiva"/>
          <p:cNvSpPr>
            <a:spLocks noGrp="1"/>
          </p:cNvSpPr>
          <p:nvPr>
            <p:ph type="sldNum" sz="quarter" idx="12"/>
          </p:nvPr>
        </p:nvSpPr>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Tree>
    <p:extLst>
      <p:ext uri="{BB962C8B-B14F-4D97-AF65-F5344CB8AC3E}">
        <p14:creationId xmlns:p14="http://schemas.microsoft.com/office/powerpoint/2010/main" val="19152451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4" name="3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5" name="4 Marcador de número de diapositiva"/>
          <p:cNvSpPr>
            <a:spLocks noGrp="1"/>
          </p:cNvSpPr>
          <p:nvPr>
            <p:ph type="sldNum" sz="quarter" idx="12"/>
          </p:nvPr>
        </p:nvSpPr>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Tree>
    <p:extLst>
      <p:ext uri="{BB962C8B-B14F-4D97-AF65-F5344CB8AC3E}">
        <p14:creationId xmlns:p14="http://schemas.microsoft.com/office/powerpoint/2010/main" val="7211379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3" name="2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4" name="3 Marcador de número de diapositiva"/>
          <p:cNvSpPr>
            <a:spLocks noGrp="1"/>
          </p:cNvSpPr>
          <p:nvPr>
            <p:ph type="sldNum" sz="quarter" idx="12"/>
          </p:nvPr>
        </p:nvSpPr>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Tree>
    <p:extLst>
      <p:ext uri="{BB962C8B-B14F-4D97-AF65-F5344CB8AC3E}">
        <p14:creationId xmlns:p14="http://schemas.microsoft.com/office/powerpoint/2010/main" val="5319478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7" name="6 Marcador de número de diapositiva"/>
          <p:cNvSpPr>
            <a:spLocks noGrp="1"/>
          </p:cNvSpPr>
          <p:nvPr>
            <p:ph type="sldNum" sz="quarter" idx="12"/>
          </p:nvPr>
        </p:nvSpPr>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Tree>
    <p:extLst>
      <p:ext uri="{BB962C8B-B14F-4D97-AF65-F5344CB8AC3E}">
        <p14:creationId xmlns:p14="http://schemas.microsoft.com/office/powerpoint/2010/main" val="35359055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6" name="5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7" name="6 Marcador de número de diapositiva"/>
          <p:cNvSpPr>
            <a:spLocks noGrp="1"/>
          </p:cNvSpPr>
          <p:nvPr>
            <p:ph type="sldNum" sz="quarter" idx="12"/>
          </p:nvPr>
        </p:nvSpPr>
        <p:spPr>
          <a:xfrm>
            <a:off x="8077200" y="6356350"/>
            <a:ext cx="609600" cy="365125"/>
          </a:xfrm>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2549606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Tree>
    <p:extLst>
      <p:ext uri="{BB962C8B-B14F-4D97-AF65-F5344CB8AC3E}">
        <p14:creationId xmlns:p14="http://schemas.microsoft.com/office/powerpoint/2010/main" val="4271021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5" name="4 Marcador de pie de página"/>
          <p:cNvSpPr>
            <a:spLocks noGrp="1"/>
          </p:cNvSpPr>
          <p:nvPr>
            <p:ph type="ftr" sz="quarter" idx="11"/>
          </p:nvPr>
        </p:nvSpPr>
        <p:spPr/>
        <p:txBody>
          <a:bodyPr/>
          <a:lstStyle/>
          <a:p>
            <a:endParaRPr lang="es-GT">
              <a:solidFill>
                <a:srgbClr val="04617B">
                  <a:shade val="90000"/>
                </a:srgbClr>
              </a:solidFill>
            </a:endParaRPr>
          </a:p>
        </p:txBody>
      </p:sp>
      <p:sp>
        <p:nvSpPr>
          <p:cNvPr id="6" name="5 Marcador de número de diapositiva"/>
          <p:cNvSpPr>
            <a:spLocks noGrp="1"/>
          </p:cNvSpPr>
          <p:nvPr>
            <p:ph type="sldNum" sz="quarter" idx="12"/>
          </p:nvPr>
        </p:nvSpPr>
        <p:spPr/>
        <p:txBody>
          <a:body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spTree>
    <p:extLst>
      <p:ext uri="{BB962C8B-B14F-4D97-AF65-F5344CB8AC3E}">
        <p14:creationId xmlns:p14="http://schemas.microsoft.com/office/powerpoint/2010/main" val="1923133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318755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9893947-9E68-4AA4-AEF2-EC25619E2787}" type="datetimeFigureOut">
              <a:rPr lang="es-GT" smtClean="0"/>
              <a:pPr/>
              <a:t>20/05/2014</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682DCCF2-990E-4574-9202-229425B139AE}" type="slidenum">
              <a:rPr lang="es-GT" smtClean="0"/>
              <a:pPr/>
              <a:t>‹Nº›</a:t>
            </a:fld>
            <a:endParaRPr lang="es-GT"/>
          </a:p>
        </p:txBody>
      </p:sp>
    </p:spTree>
  </p:cSld>
  <p:clrMapOvr>
    <a:masterClrMapping/>
  </p:clrMapOvr>
  <p:transition>
    <p:split orient="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628330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20180192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38834618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GT">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30630516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GT">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1236532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GT">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1656829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12962810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GT">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42151915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1501669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GT">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301115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93947-9E68-4AA4-AEF2-EC25619E2787}" type="datetimeFigureOut">
              <a:rPr lang="es-GT" smtClean="0"/>
              <a:pPr/>
              <a:t>20/05/2014</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DCCF2-990E-4574-9202-229425B139AE}" type="slidenum">
              <a:rPr lang="es-GT" smtClean="0"/>
              <a:pPr/>
              <a:t>‹Nº›</a:t>
            </a:fld>
            <a:endParaRPr lang="es-G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026311661"/>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C8FF9C4-1C57-4684-BA9B-AE8D780876F9}" type="datetimeFigureOut">
              <a:rPr lang="es-GT" smtClean="0"/>
              <a:pPr/>
              <a:t>20/05/2014</a:t>
            </a:fld>
            <a:endParaRPr lang="es-GT"/>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GT">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0162FA-15B1-4F0F-B4FA-9ED1CE0B5E07}" type="slidenum">
              <a:rPr lang="es-GT" smtClean="0"/>
              <a:pPr/>
              <a:t>‹Nº›</a:t>
            </a:fld>
            <a:endParaRPr lang="es-GT"/>
          </a:p>
        </p:txBody>
      </p:sp>
    </p:spTree>
    <p:extLst>
      <p:ext uri="{BB962C8B-B14F-4D97-AF65-F5344CB8AC3E}">
        <p14:creationId xmlns:p14="http://schemas.microsoft.com/office/powerpoint/2010/main" val="1106392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ED7ECEC-4BA4-4824-8D01-2111A23C189C}" type="datetimeFigureOut">
              <a:rPr lang="es-GT" smtClean="0">
                <a:solidFill>
                  <a:prstClr val="black"/>
                </a:solidFill>
              </a:rPr>
              <a:pPr/>
              <a:t>20/05/2014</a:t>
            </a:fld>
            <a:endParaRPr lang="es-GT">
              <a:solidFill>
                <a:prstClr val="black"/>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GT">
              <a:solidFill>
                <a:prstClr val="black"/>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F3E6959-C501-4E67-8169-DCECAB6FF984}" type="slidenum">
              <a:rPr lang="es-GT" smtClean="0">
                <a:solidFill>
                  <a:prstClr val="black"/>
                </a:solidFill>
              </a:rPr>
              <a:pPr/>
              <a:t>‹Nº›</a:t>
            </a:fld>
            <a:endParaRPr lang="es-GT">
              <a:solidFill>
                <a:prstClr val="black"/>
              </a:solidFill>
            </a:endParaRPr>
          </a:p>
        </p:txBody>
      </p:sp>
    </p:spTree>
    <p:extLst>
      <p:ext uri="{BB962C8B-B14F-4D97-AF65-F5344CB8AC3E}">
        <p14:creationId xmlns:p14="http://schemas.microsoft.com/office/powerpoint/2010/main" val="4997461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1206584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3447E1-1BB1-4A2B-AC42-7AF165AD1BD8}" type="datetimeFigureOut">
              <a:rPr lang="en-US">
                <a:solidFill>
                  <a:prstClr val="black">
                    <a:tint val="75000"/>
                  </a:prstClr>
                </a:solidFill>
              </a:rPr>
              <a:pPr>
                <a:defRPr/>
              </a:pPr>
              <a:t>5/20/2014</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9BB7FD-AD51-4625-B8A6-990CB79765AA}"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52516779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405110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93947-9E68-4AA4-AEF2-EC25619E2787}"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2DCCF2-990E-4574-9202-229425B139AE}"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124053896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92322-04E2-4A83-9551-E1C09A053EAF}" type="datetimeFigureOut">
              <a:rPr lang="es-GT" smtClean="0">
                <a:solidFill>
                  <a:prstClr val="black">
                    <a:tint val="75000"/>
                  </a:prstClr>
                </a:solidFill>
              </a:rPr>
              <a:pPr/>
              <a:t>20/05/2014</a:t>
            </a:fld>
            <a:endParaRPr lang="es-GT">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FA438-0AB1-47D9-AD9B-321F836FBFAF}" type="slidenum">
              <a:rPr lang="es-GT" smtClean="0">
                <a:solidFill>
                  <a:prstClr val="black">
                    <a:tint val="75000"/>
                  </a:prstClr>
                </a:solidFill>
              </a:rPr>
              <a:pPr/>
              <a:t>‹Nº›</a:t>
            </a:fld>
            <a:endParaRPr lang="es-GT">
              <a:solidFill>
                <a:prstClr val="black">
                  <a:tint val="75000"/>
                </a:prstClr>
              </a:solidFill>
            </a:endParaRPr>
          </a:p>
        </p:txBody>
      </p:sp>
    </p:spTree>
    <p:extLst>
      <p:ext uri="{BB962C8B-B14F-4D97-AF65-F5344CB8AC3E}">
        <p14:creationId xmlns:p14="http://schemas.microsoft.com/office/powerpoint/2010/main" val="346850524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197577-6BC0-41DD-A869-ABC0851AF16F}" type="datetimeFigureOut">
              <a:rPr lang="es-GT" smtClean="0">
                <a:solidFill>
                  <a:srgbClr val="04617B">
                    <a:shade val="90000"/>
                  </a:srgbClr>
                </a:solidFill>
              </a:rPr>
              <a:pPr/>
              <a:t>20/05/2014</a:t>
            </a:fld>
            <a:endParaRPr lang="es-GT">
              <a:solidFill>
                <a:srgbClr val="04617B">
                  <a:shade val="90000"/>
                </a:srgbClr>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GT">
              <a:solidFill>
                <a:srgbClr val="04617B">
                  <a:shade val="90000"/>
                </a:srgbClr>
              </a:solidFill>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8D169B3-A025-4D3B-89EF-9C365CFB4A62}" type="slidenum">
              <a:rPr lang="es-GT" smtClean="0">
                <a:solidFill>
                  <a:srgbClr val="04617B">
                    <a:shade val="90000"/>
                  </a:srgbClr>
                </a:solidFill>
              </a:rPr>
              <a:pPr/>
              <a:t>‹Nº›</a:t>
            </a:fld>
            <a:endParaRPr lang="es-GT">
              <a:solidFill>
                <a:srgbClr val="04617B">
                  <a:shade val="90000"/>
                </a:srgbClr>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65701907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FF9C4-1C57-4684-BA9B-AE8D780876F9}" type="datetimeFigureOut">
              <a:rPr lang="es-GT" smtClean="0">
                <a:solidFill>
                  <a:prstClr val="white">
                    <a:tint val="75000"/>
                  </a:prstClr>
                </a:solidFill>
              </a:rPr>
              <a:pPr/>
              <a:t>20/05/2014</a:t>
            </a:fld>
            <a:endParaRPr lang="es-GT">
              <a:solidFill>
                <a:prstClr val="white">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solidFill>
                <a:prstClr val="white">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162FA-15B1-4F0F-B4FA-9ED1CE0B5E07}" type="slidenum">
              <a:rPr lang="es-GT" smtClean="0">
                <a:solidFill>
                  <a:prstClr val="white">
                    <a:tint val="75000"/>
                  </a:prstClr>
                </a:solidFill>
              </a:rPr>
              <a:pPr/>
              <a:t>‹Nº›</a:t>
            </a:fld>
            <a:endParaRPr lang="es-GT">
              <a:solidFill>
                <a:prstClr val="white">
                  <a:tint val="75000"/>
                </a:prstClr>
              </a:solidFill>
            </a:endParaRPr>
          </a:p>
        </p:txBody>
      </p:sp>
    </p:spTree>
    <p:extLst>
      <p:ext uri="{BB962C8B-B14F-4D97-AF65-F5344CB8AC3E}">
        <p14:creationId xmlns:p14="http://schemas.microsoft.com/office/powerpoint/2010/main" val="519169262"/>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2.xml"/><Relationship Id="rId1" Type="http://schemas.openxmlformats.org/officeDocument/2006/relationships/slideLayout" Target="../slideLayouts/slideLayout6.xml"/><Relationship Id="rId5" Type="http://schemas.openxmlformats.org/officeDocument/2006/relationships/slide" Target="slide20.xm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21.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743200" y="4797152"/>
            <a:ext cx="6400800" cy="288032"/>
          </a:xfrm>
        </p:spPr>
        <p:txBody>
          <a:bodyPr>
            <a:noAutofit/>
          </a:bodyPr>
          <a:lstStyle/>
          <a:p>
            <a:pPr algn="r"/>
            <a:endParaRPr lang="en-US" sz="1600" b="1" dirty="0" smtClean="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3347864" y="196074"/>
            <a:ext cx="2168933" cy="92867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7884368" y="158289"/>
            <a:ext cx="1103126" cy="1614527"/>
          </a:xfrm>
          <a:prstGeom prst="rect">
            <a:avLst/>
          </a:prstGeom>
          <a:noFill/>
          <a:ln w="9525">
            <a:noFill/>
            <a:miter lim="800000"/>
            <a:headEnd/>
            <a:tailEnd/>
          </a:ln>
        </p:spPr>
      </p:pic>
      <p:sp>
        <p:nvSpPr>
          <p:cNvPr id="5" name="1 Título"/>
          <p:cNvSpPr txBox="1">
            <a:spLocks/>
          </p:cNvSpPr>
          <p:nvPr/>
        </p:nvSpPr>
        <p:spPr>
          <a:xfrm>
            <a:off x="357158" y="2204864"/>
            <a:ext cx="8229600" cy="273630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GT" sz="4400" b="1" i="0" u="none" strike="noStrike" kern="1200" cap="none" spc="0" normalizeH="0" baseline="0" noProof="0" dirty="0" smtClean="0">
                <a:ln>
                  <a:noFill/>
                </a:ln>
                <a:solidFill>
                  <a:schemeClr val="tx1"/>
                </a:solidFill>
                <a:effectLst/>
                <a:uLnTx/>
                <a:uFillTx/>
                <a:latin typeface="+mj-lt"/>
                <a:ea typeface="+mj-ea"/>
                <a:cs typeface="+mj-cs"/>
              </a:rPr>
              <a:t> </a:t>
            </a:r>
            <a:r>
              <a:rPr kumimoji="0" lang="es-GT" sz="4400" b="1" i="0" u="none" strike="noStrike" kern="1200" cap="none" spc="0" normalizeH="0" noProof="0" dirty="0" smtClean="0">
                <a:ln>
                  <a:noFill/>
                </a:ln>
                <a:solidFill>
                  <a:schemeClr val="tx1"/>
                </a:solidFill>
                <a:effectLst/>
                <a:uLnTx/>
                <a:uFillTx/>
                <a:latin typeface="+mj-lt"/>
                <a:ea typeface="+mj-ea"/>
                <a:cs typeface="+mj-cs"/>
              </a:rPr>
              <a:t>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5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4" y="5357826"/>
            <a:ext cx="2143108" cy="1500174"/>
          </a:xfrm>
          <a:prstGeom prst="rect">
            <a:avLst/>
          </a:prstGeom>
          <a:ln>
            <a:noFill/>
          </a:ln>
          <a:effectLst>
            <a:softEdge rad="112500"/>
          </a:effectLst>
        </p:spPr>
      </p:pic>
      <p:pic>
        <p:nvPicPr>
          <p:cNvPr id="8" name="7 Imagen"/>
          <p:cNvPicPr/>
          <p:nvPr/>
        </p:nvPicPr>
        <p:blipFill>
          <a:blip r:embed="rId5" cstate="print"/>
          <a:srcRect/>
          <a:stretch>
            <a:fillRect/>
          </a:stretch>
        </p:blipFill>
        <p:spPr bwMode="auto">
          <a:xfrm>
            <a:off x="0" y="5286388"/>
            <a:ext cx="1928794" cy="1571612"/>
          </a:xfrm>
          <a:prstGeom prst="rect">
            <a:avLst/>
          </a:prstGeom>
          <a:ln>
            <a:noFill/>
          </a:ln>
          <a:effectLst>
            <a:softEdge rad="112500"/>
          </a:effectLst>
        </p:spPr>
      </p:pic>
      <p:pic>
        <p:nvPicPr>
          <p:cNvPr id="9" name="8 Imagen" descr="C:\Users\Alejandro\Desktop\San Mateo\fotos para informe\2013-02-05 10.15.2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5150" y="5286388"/>
            <a:ext cx="1976718" cy="1571636"/>
          </a:xfrm>
          <a:prstGeom prst="rect">
            <a:avLst/>
          </a:prstGeom>
          <a:ln>
            <a:noFill/>
          </a:ln>
          <a:effectLst>
            <a:softEdge rad="112500"/>
          </a:effectLst>
        </p:spPr>
      </p:pic>
      <p:sp>
        <p:nvSpPr>
          <p:cNvPr id="10" name="9 Rectángulo"/>
          <p:cNvSpPr/>
          <p:nvPr/>
        </p:nvSpPr>
        <p:spPr>
          <a:xfrm>
            <a:off x="0" y="6500810"/>
            <a:ext cx="1700874" cy="307777"/>
          </a:xfrm>
          <a:prstGeom prst="rect">
            <a:avLst/>
          </a:prstGeom>
        </p:spPr>
        <p:txBody>
          <a:bodyPr wrap="square">
            <a:spAutoFit/>
          </a:bodyPr>
          <a:lstStyle/>
          <a:p>
            <a:pPr algn="ctr"/>
            <a:r>
              <a:rPr lang="es-GT" sz="1400" dirty="0" smtClean="0">
                <a:solidFill>
                  <a:schemeClr val="bg1"/>
                </a:solidFill>
              </a:rPr>
              <a:t>San Marcos</a:t>
            </a:r>
            <a:endParaRPr lang="en-US" sz="1400" dirty="0">
              <a:solidFill>
                <a:schemeClr val="bg1"/>
              </a:solidFill>
            </a:endParaRPr>
          </a:p>
        </p:txBody>
      </p:sp>
      <p:sp>
        <p:nvSpPr>
          <p:cNvPr id="12" name="11 Rectángulo"/>
          <p:cNvSpPr/>
          <p:nvPr/>
        </p:nvSpPr>
        <p:spPr>
          <a:xfrm>
            <a:off x="5500694" y="6429396"/>
            <a:ext cx="1428760" cy="307777"/>
          </a:xfrm>
          <a:prstGeom prst="rect">
            <a:avLst/>
          </a:prstGeom>
        </p:spPr>
        <p:txBody>
          <a:bodyPr wrap="square">
            <a:spAutoFit/>
          </a:bodyPr>
          <a:lstStyle/>
          <a:p>
            <a:pPr algn="r"/>
            <a:r>
              <a:rPr lang="es-GT" sz="1400" dirty="0" smtClean="0">
                <a:solidFill>
                  <a:schemeClr val="bg1"/>
                </a:solidFill>
              </a:rPr>
              <a:t>San Juan Ermita</a:t>
            </a:r>
            <a:endParaRPr lang="en-US" sz="1400" dirty="0">
              <a:solidFill>
                <a:schemeClr val="bg1"/>
              </a:solidFill>
            </a:endParaRPr>
          </a:p>
        </p:txBody>
      </p:sp>
      <p:sp>
        <p:nvSpPr>
          <p:cNvPr id="13" name="12 Rectángulo"/>
          <p:cNvSpPr/>
          <p:nvPr/>
        </p:nvSpPr>
        <p:spPr>
          <a:xfrm>
            <a:off x="1785918" y="6215082"/>
            <a:ext cx="1428760" cy="307777"/>
          </a:xfrm>
          <a:prstGeom prst="rect">
            <a:avLst/>
          </a:prstGeom>
        </p:spPr>
        <p:txBody>
          <a:bodyPr wrap="square">
            <a:spAutoFit/>
          </a:bodyPr>
          <a:lstStyle/>
          <a:p>
            <a:pPr algn="ctr"/>
            <a:r>
              <a:rPr lang="es-GT" sz="1400" dirty="0" smtClean="0">
                <a:solidFill>
                  <a:schemeClr val="bg1"/>
                </a:solidFill>
              </a:rPr>
              <a:t>San Mateo</a:t>
            </a:r>
            <a:endParaRPr lang="en-US" sz="1400" dirty="0">
              <a:solidFill>
                <a:schemeClr val="bg1"/>
              </a:solidFill>
            </a:endParaRPr>
          </a:p>
        </p:txBody>
      </p:sp>
      <p:pic>
        <p:nvPicPr>
          <p:cNvPr id="14" name="13 Imagen" descr="C:\Users\VAIO SVE14A25CLH\Pictures\FOTOS DE HONGOS\P1000779.JPG"/>
          <p:cNvPicPr/>
          <p:nvPr/>
        </p:nvPicPr>
        <p:blipFill>
          <a:blip r:embed="rId7" cstate="print"/>
          <a:srcRect/>
          <a:stretch>
            <a:fillRect/>
          </a:stretch>
        </p:blipFill>
        <p:spPr bwMode="auto">
          <a:xfrm>
            <a:off x="7206484" y="5439175"/>
            <a:ext cx="2000264" cy="1428736"/>
          </a:xfrm>
          <a:prstGeom prst="rect">
            <a:avLst/>
          </a:prstGeom>
          <a:ln>
            <a:noFill/>
          </a:ln>
          <a:effectLst>
            <a:softEdge rad="112500"/>
          </a:effectLst>
        </p:spPr>
      </p:pic>
      <p:sp>
        <p:nvSpPr>
          <p:cNvPr id="15" name="14 Rectángulo"/>
          <p:cNvSpPr/>
          <p:nvPr/>
        </p:nvSpPr>
        <p:spPr>
          <a:xfrm>
            <a:off x="7492236" y="6414007"/>
            <a:ext cx="1428760" cy="338554"/>
          </a:xfrm>
          <a:prstGeom prst="rect">
            <a:avLst/>
          </a:prstGeom>
        </p:spPr>
        <p:txBody>
          <a:bodyPr wrap="square">
            <a:spAutoFit/>
          </a:bodyPr>
          <a:lstStyle/>
          <a:p>
            <a:pPr algn="ctr"/>
            <a:r>
              <a:rPr lang="es-GT" sz="1600" dirty="0" err="1" smtClean="0">
                <a:solidFill>
                  <a:schemeClr val="bg1"/>
                </a:solidFill>
              </a:rPr>
              <a:t>Patzicía</a:t>
            </a:r>
            <a:endParaRPr lang="en-US" sz="1600" dirty="0">
              <a:solidFill>
                <a:schemeClr val="bg1"/>
              </a:solidFill>
            </a:endParaRPr>
          </a:p>
        </p:txBody>
      </p:sp>
      <p:pic>
        <p:nvPicPr>
          <p:cNvPr id="3074" name="Picture 2"/>
          <p:cNvPicPr>
            <a:picLocks noChangeAspect="1" noChangeArrowheads="1"/>
          </p:cNvPicPr>
          <p:nvPr/>
        </p:nvPicPr>
        <p:blipFill>
          <a:blip r:embed="rId8" cstate="print"/>
          <a:srcRect/>
          <a:stretch>
            <a:fillRect/>
          </a:stretch>
        </p:blipFill>
        <p:spPr bwMode="auto">
          <a:xfrm>
            <a:off x="131713" y="144016"/>
            <a:ext cx="1343943" cy="1844824"/>
          </a:xfrm>
          <a:prstGeom prst="rect">
            <a:avLst/>
          </a:prstGeom>
          <a:noFill/>
          <a:ln w="9525">
            <a:noFill/>
            <a:miter lim="800000"/>
            <a:headEnd/>
            <a:tailEnd/>
          </a:ln>
        </p:spPr>
      </p:pic>
      <p:sp>
        <p:nvSpPr>
          <p:cNvPr id="21" name="20 Rectángulo"/>
          <p:cNvSpPr/>
          <p:nvPr/>
        </p:nvSpPr>
        <p:spPr>
          <a:xfrm>
            <a:off x="16103" y="6500809"/>
            <a:ext cx="1700874" cy="307777"/>
          </a:xfrm>
          <a:prstGeom prst="rect">
            <a:avLst/>
          </a:prstGeom>
        </p:spPr>
        <p:txBody>
          <a:bodyPr wrap="square">
            <a:spAutoFit/>
          </a:bodyPr>
          <a:lstStyle/>
          <a:p>
            <a:pPr algn="ctr"/>
            <a:r>
              <a:rPr lang="es-GT" sz="1400" dirty="0" smtClean="0">
                <a:solidFill>
                  <a:schemeClr val="bg1"/>
                </a:solidFill>
              </a:rPr>
              <a:t>San Marcos</a:t>
            </a:r>
            <a:endParaRPr lang="en-US" sz="1400" dirty="0">
              <a:solidFill>
                <a:schemeClr val="bg1"/>
              </a:solidFill>
            </a:endParaRPr>
          </a:p>
        </p:txBody>
      </p:sp>
      <p:sp>
        <p:nvSpPr>
          <p:cNvPr id="22" name="21 Rectángulo"/>
          <p:cNvSpPr/>
          <p:nvPr/>
        </p:nvSpPr>
        <p:spPr>
          <a:xfrm>
            <a:off x="3552729" y="6458761"/>
            <a:ext cx="1785950" cy="307777"/>
          </a:xfrm>
          <a:prstGeom prst="rect">
            <a:avLst/>
          </a:prstGeom>
        </p:spPr>
        <p:txBody>
          <a:bodyPr wrap="square">
            <a:spAutoFit/>
          </a:bodyPr>
          <a:lstStyle/>
          <a:p>
            <a:pPr algn="r"/>
            <a:r>
              <a:rPr lang="es-GT" sz="1400" dirty="0" smtClean="0">
                <a:solidFill>
                  <a:schemeClr val="bg1"/>
                </a:solidFill>
              </a:rPr>
              <a:t>San Juan </a:t>
            </a:r>
            <a:r>
              <a:rPr lang="es-GT" sz="1400" dirty="0" err="1" smtClean="0">
                <a:solidFill>
                  <a:schemeClr val="bg1"/>
                </a:solidFill>
              </a:rPr>
              <a:t>Ostuncalco</a:t>
            </a:r>
            <a:endParaRPr lang="en-US" sz="1400" dirty="0">
              <a:solidFill>
                <a:schemeClr val="bg1"/>
              </a:solidFill>
            </a:endParaRPr>
          </a:p>
        </p:txBody>
      </p:sp>
      <p:sp>
        <p:nvSpPr>
          <p:cNvPr id="23" name="22 Rectángulo"/>
          <p:cNvSpPr/>
          <p:nvPr/>
        </p:nvSpPr>
        <p:spPr>
          <a:xfrm>
            <a:off x="5516797" y="6429395"/>
            <a:ext cx="1428760" cy="307777"/>
          </a:xfrm>
          <a:prstGeom prst="rect">
            <a:avLst/>
          </a:prstGeom>
        </p:spPr>
        <p:txBody>
          <a:bodyPr wrap="square">
            <a:spAutoFit/>
          </a:bodyPr>
          <a:lstStyle/>
          <a:p>
            <a:pPr algn="r"/>
            <a:r>
              <a:rPr lang="es-GT" sz="1400" dirty="0" smtClean="0">
                <a:solidFill>
                  <a:schemeClr val="bg1"/>
                </a:solidFill>
              </a:rPr>
              <a:t>San Juan Ermita</a:t>
            </a:r>
            <a:endParaRPr lang="en-US" sz="1400" dirty="0">
              <a:solidFill>
                <a:schemeClr val="bg1"/>
              </a:solidFill>
            </a:endParaRPr>
          </a:p>
        </p:txBody>
      </p:sp>
      <p:sp>
        <p:nvSpPr>
          <p:cNvPr id="24" name="23 Rectángulo"/>
          <p:cNvSpPr/>
          <p:nvPr/>
        </p:nvSpPr>
        <p:spPr>
          <a:xfrm>
            <a:off x="1802021" y="6215081"/>
            <a:ext cx="1428760" cy="307777"/>
          </a:xfrm>
          <a:prstGeom prst="rect">
            <a:avLst/>
          </a:prstGeom>
        </p:spPr>
        <p:txBody>
          <a:bodyPr wrap="square">
            <a:spAutoFit/>
          </a:bodyPr>
          <a:lstStyle/>
          <a:p>
            <a:pPr algn="ctr"/>
            <a:r>
              <a:rPr lang="es-GT" sz="1400" dirty="0" smtClean="0">
                <a:solidFill>
                  <a:schemeClr val="bg1"/>
                </a:solidFill>
              </a:rPr>
              <a:t>San Mateo</a:t>
            </a:r>
            <a:endParaRPr lang="en-US" sz="1400" dirty="0">
              <a:solidFill>
                <a:schemeClr val="bg1"/>
              </a:solidFill>
            </a:endParaRPr>
          </a:p>
        </p:txBody>
      </p:sp>
      <p:sp>
        <p:nvSpPr>
          <p:cNvPr id="48" name="47 Rectángulo"/>
          <p:cNvSpPr/>
          <p:nvPr/>
        </p:nvSpPr>
        <p:spPr>
          <a:xfrm>
            <a:off x="7492236" y="6398619"/>
            <a:ext cx="1428760" cy="338554"/>
          </a:xfrm>
          <a:prstGeom prst="rect">
            <a:avLst/>
          </a:prstGeom>
        </p:spPr>
        <p:txBody>
          <a:bodyPr wrap="square">
            <a:spAutoFit/>
          </a:bodyPr>
          <a:lstStyle/>
          <a:p>
            <a:pPr algn="ctr"/>
            <a:r>
              <a:rPr lang="es-GT" sz="1600" dirty="0" err="1" smtClean="0">
                <a:solidFill>
                  <a:schemeClr val="bg1"/>
                </a:solidFill>
              </a:rPr>
              <a:t>Patzicía</a:t>
            </a:r>
            <a:endParaRPr lang="en-US" sz="1600" dirty="0">
              <a:solidFill>
                <a:schemeClr val="bg1"/>
              </a:solidFill>
            </a:endParaRPr>
          </a:p>
        </p:txBody>
      </p:sp>
      <p:sp>
        <p:nvSpPr>
          <p:cNvPr id="52" name="51 Rectángulo"/>
          <p:cNvSpPr/>
          <p:nvPr/>
        </p:nvSpPr>
        <p:spPr>
          <a:xfrm>
            <a:off x="16103" y="6485421"/>
            <a:ext cx="1700874" cy="307777"/>
          </a:xfrm>
          <a:prstGeom prst="rect">
            <a:avLst/>
          </a:prstGeom>
        </p:spPr>
        <p:txBody>
          <a:bodyPr wrap="square">
            <a:spAutoFit/>
          </a:bodyPr>
          <a:lstStyle/>
          <a:p>
            <a:pPr algn="ctr"/>
            <a:r>
              <a:rPr lang="es-GT" sz="1400" dirty="0" smtClean="0">
                <a:solidFill>
                  <a:schemeClr val="bg1"/>
                </a:solidFill>
              </a:rPr>
              <a:t>San Marcos</a:t>
            </a:r>
            <a:endParaRPr lang="en-US" sz="1400" dirty="0">
              <a:solidFill>
                <a:schemeClr val="bg1"/>
              </a:solidFill>
            </a:endParaRPr>
          </a:p>
        </p:txBody>
      </p:sp>
      <p:sp>
        <p:nvSpPr>
          <p:cNvPr id="53" name="52 Rectángulo"/>
          <p:cNvSpPr/>
          <p:nvPr/>
        </p:nvSpPr>
        <p:spPr>
          <a:xfrm>
            <a:off x="3539355" y="6444784"/>
            <a:ext cx="1785950" cy="307777"/>
          </a:xfrm>
          <a:prstGeom prst="rect">
            <a:avLst/>
          </a:prstGeom>
        </p:spPr>
        <p:txBody>
          <a:bodyPr wrap="square">
            <a:spAutoFit/>
          </a:bodyPr>
          <a:lstStyle/>
          <a:p>
            <a:pPr algn="r"/>
            <a:r>
              <a:rPr lang="es-GT" sz="1400" dirty="0" smtClean="0">
                <a:solidFill>
                  <a:schemeClr val="bg1"/>
                </a:solidFill>
              </a:rPr>
              <a:t>San Juan </a:t>
            </a:r>
            <a:r>
              <a:rPr lang="es-GT" sz="1400" dirty="0" err="1" smtClean="0">
                <a:solidFill>
                  <a:schemeClr val="bg1"/>
                </a:solidFill>
              </a:rPr>
              <a:t>Ostuncalco</a:t>
            </a:r>
            <a:endParaRPr lang="en-US" sz="1400" dirty="0">
              <a:solidFill>
                <a:schemeClr val="bg1"/>
              </a:solidFill>
            </a:endParaRPr>
          </a:p>
        </p:txBody>
      </p:sp>
      <p:sp>
        <p:nvSpPr>
          <p:cNvPr id="54" name="53 Rectángulo"/>
          <p:cNvSpPr/>
          <p:nvPr/>
        </p:nvSpPr>
        <p:spPr>
          <a:xfrm>
            <a:off x="5516797" y="6414007"/>
            <a:ext cx="1428760" cy="307777"/>
          </a:xfrm>
          <a:prstGeom prst="rect">
            <a:avLst/>
          </a:prstGeom>
        </p:spPr>
        <p:txBody>
          <a:bodyPr wrap="square">
            <a:spAutoFit/>
          </a:bodyPr>
          <a:lstStyle/>
          <a:p>
            <a:pPr algn="r"/>
            <a:r>
              <a:rPr lang="es-GT" sz="1400" dirty="0" smtClean="0">
                <a:solidFill>
                  <a:schemeClr val="bg1"/>
                </a:solidFill>
              </a:rPr>
              <a:t>San Juan Ermita</a:t>
            </a:r>
            <a:endParaRPr lang="en-US" sz="1400" dirty="0">
              <a:solidFill>
                <a:schemeClr val="bg1"/>
              </a:solidFill>
            </a:endParaRPr>
          </a:p>
        </p:txBody>
      </p:sp>
      <p:sp>
        <p:nvSpPr>
          <p:cNvPr id="55" name="54 Rectángulo"/>
          <p:cNvSpPr/>
          <p:nvPr/>
        </p:nvSpPr>
        <p:spPr>
          <a:xfrm>
            <a:off x="1802021" y="6199693"/>
            <a:ext cx="1428760" cy="307777"/>
          </a:xfrm>
          <a:prstGeom prst="rect">
            <a:avLst/>
          </a:prstGeom>
        </p:spPr>
        <p:txBody>
          <a:bodyPr wrap="square">
            <a:spAutoFit/>
          </a:bodyPr>
          <a:lstStyle/>
          <a:p>
            <a:pPr algn="ctr"/>
            <a:r>
              <a:rPr lang="es-GT" sz="1400" dirty="0" smtClean="0">
                <a:solidFill>
                  <a:schemeClr val="bg1"/>
                </a:solidFill>
              </a:rPr>
              <a:t>San Mateo</a:t>
            </a:r>
            <a:endParaRPr lang="en-US" sz="1400" dirty="0">
              <a:solidFill>
                <a:schemeClr val="bg1"/>
              </a:solidFill>
            </a:endParaRPr>
          </a:p>
        </p:txBody>
      </p:sp>
      <p:pic>
        <p:nvPicPr>
          <p:cNvPr id="56" name="48 Imagen" descr="F:\fotos MAGA 2013\SAM_1542.JPG"/>
          <p:cNvPicPr/>
          <p:nvPr/>
        </p:nvPicPr>
        <p:blipFill rotWithShape="1">
          <a:blip r:embed="rId9" cstate="print"/>
          <a:srcRect r="-533" b="13298"/>
          <a:stretch/>
        </p:blipFill>
        <p:spPr bwMode="auto">
          <a:xfrm>
            <a:off x="3443991" y="5368716"/>
            <a:ext cx="2003425" cy="1538878"/>
          </a:xfrm>
          <a:prstGeom prst="rect">
            <a:avLst/>
          </a:prstGeom>
          <a:ln>
            <a:noFill/>
          </a:ln>
          <a:effectLst>
            <a:softEdge rad="112500"/>
          </a:effectLst>
          <a:extLst>
            <a:ext uri="{53640926-AAD7-44D8-BBD7-CCE9431645EC}">
              <a14:shadowObscured xmlns:a14="http://schemas.microsoft.com/office/drawing/2010/main"/>
            </a:ext>
          </a:extLst>
        </p:spPr>
      </p:pic>
      <p:sp>
        <p:nvSpPr>
          <p:cNvPr id="11" name="10 Rectángulo"/>
          <p:cNvSpPr/>
          <p:nvPr/>
        </p:nvSpPr>
        <p:spPr>
          <a:xfrm>
            <a:off x="3607604" y="6446326"/>
            <a:ext cx="1785950" cy="307777"/>
          </a:xfrm>
          <a:prstGeom prst="rect">
            <a:avLst/>
          </a:prstGeom>
        </p:spPr>
        <p:txBody>
          <a:bodyPr wrap="square">
            <a:spAutoFit/>
          </a:bodyPr>
          <a:lstStyle/>
          <a:p>
            <a:pPr algn="r"/>
            <a:r>
              <a:rPr lang="es-GT" sz="1400" dirty="0" smtClean="0">
                <a:solidFill>
                  <a:schemeClr val="bg1"/>
                </a:solidFill>
              </a:rPr>
              <a:t>San Juan </a:t>
            </a:r>
            <a:r>
              <a:rPr lang="es-GT" sz="1400" dirty="0" err="1" smtClean="0">
                <a:solidFill>
                  <a:schemeClr val="bg1"/>
                </a:solidFill>
              </a:rPr>
              <a:t>Ostuncalco</a:t>
            </a:r>
            <a:endParaRPr lang="en-US" sz="1400" dirty="0">
              <a:solidFill>
                <a:schemeClr val="bg1"/>
              </a:solidFill>
            </a:endParaRPr>
          </a:p>
        </p:txBody>
      </p:sp>
      <p:sp>
        <p:nvSpPr>
          <p:cNvPr id="2" name="1 Rectángulo"/>
          <p:cNvSpPr/>
          <p:nvPr/>
        </p:nvSpPr>
        <p:spPr>
          <a:xfrm>
            <a:off x="866540" y="2348879"/>
            <a:ext cx="7449876" cy="295465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S" sz="1600" b="1" i="1" kern="0" dirty="0" smtClean="0">
                <a:solidFill>
                  <a:schemeClr val="accent4">
                    <a:lumMod val="75000"/>
                  </a:schemeClr>
                </a:solidFill>
                <a:latin typeface="Century Gothic"/>
                <a:ea typeface="+mj-ea"/>
                <a:cs typeface="+mj-cs"/>
              </a:rPr>
              <a:t>Taller  MIDES MAGA, Zacapa, Guatemala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3200" b="1" i="1" u="none" strike="noStrike" kern="0" cap="none" spc="0" normalizeH="0" baseline="0" noProof="0" dirty="0" smtClean="0">
                <a:ln>
                  <a:noFill/>
                </a:ln>
                <a:solidFill>
                  <a:schemeClr val="accent4">
                    <a:lumMod val="75000"/>
                  </a:schemeClr>
                </a:solidFill>
                <a:effectLst/>
                <a:uLnTx/>
                <a:uFillTx/>
                <a:latin typeface="Century Gothic"/>
                <a:ea typeface="+mj-ea"/>
                <a:cs typeface="+mj-cs"/>
              </a:rPr>
              <a:t>El servicio</a:t>
            </a:r>
            <a:r>
              <a:rPr kumimoji="0" lang="es-ES" sz="3200" b="1" i="1" u="none" strike="noStrike" kern="0" cap="none" spc="0" normalizeH="0" noProof="0" dirty="0" smtClean="0">
                <a:ln>
                  <a:noFill/>
                </a:ln>
                <a:solidFill>
                  <a:schemeClr val="accent4">
                    <a:lumMod val="75000"/>
                  </a:schemeClr>
                </a:solidFill>
                <a:effectLst/>
                <a:uLnTx/>
                <a:uFillTx/>
                <a:latin typeface="Century Gothic"/>
                <a:ea typeface="+mj-ea"/>
                <a:cs typeface="+mj-cs"/>
              </a:rPr>
              <a:t> de extensión del MAGA, el MIDES </a:t>
            </a:r>
            <a:r>
              <a:rPr kumimoji="0" lang="es-ES" sz="3200" b="1" i="1" u="none" strike="noStrike" kern="0" cap="none" spc="0" normalizeH="0" baseline="0" noProof="0" dirty="0" smtClean="0">
                <a:ln>
                  <a:noFill/>
                </a:ln>
                <a:solidFill>
                  <a:schemeClr val="accent4">
                    <a:lumMod val="75000"/>
                  </a:schemeClr>
                </a:solidFill>
                <a:effectLst/>
                <a:uLnTx/>
                <a:uFillTx/>
                <a:latin typeface="Century Gothic"/>
                <a:ea typeface="+mj-ea"/>
                <a:cs typeface="+mj-cs"/>
              </a:rPr>
              <a:t>y el SNER.</a:t>
            </a:r>
            <a:r>
              <a:rPr kumimoji="0" lang="es-ES" sz="3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rPr>
              <a:t> </a:t>
            </a:r>
            <a:br>
              <a:rPr kumimoji="0" lang="es-ES" sz="3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rPr>
            </a:br>
            <a:endParaRPr kumimoji="0" lang="es-ES" sz="3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rPr>
              <a:t>Lic. Saúl A. Lima  L.</a:t>
            </a:r>
          </a:p>
          <a:p>
            <a:pPr marL="0" marR="0" lvl="0" indent="0" algn="ctr" defTabSz="914400" eaLnBrk="1" fontAlgn="auto" latinLnBrk="0" hangingPunct="1">
              <a:lnSpc>
                <a:spcPct val="100000"/>
              </a:lnSpc>
              <a:spcBef>
                <a:spcPts val="0"/>
              </a:spcBef>
              <a:spcAft>
                <a:spcPts val="0"/>
              </a:spcAft>
              <a:buClrTx/>
              <a:buSzTx/>
              <a:buFontTx/>
              <a:buNone/>
              <a:tabLst/>
              <a:defRPr/>
            </a:pPr>
            <a:r>
              <a:rPr lang="es-ES" sz="1600" b="1" i="1" kern="0" dirty="0" smtClean="0">
                <a:solidFill>
                  <a:schemeClr val="accent4">
                    <a:lumMod val="75000"/>
                  </a:schemeClr>
                </a:solidFill>
                <a:effectLst>
                  <a:outerShdw blurRad="31750" dist="25400" dir="5400000" algn="tl" rotWithShape="0">
                    <a:srgbClr val="000000">
                      <a:alpha val="25000"/>
                    </a:srgbClr>
                  </a:outerShdw>
                </a:effectLst>
                <a:latin typeface="Lucida Sans Unicode"/>
                <a:ea typeface="+mj-ea"/>
                <a:cs typeface="+mj-cs"/>
              </a:rPr>
              <a:t>Coordinador Nacional de Extensión Rural</a:t>
            </a:r>
            <a:r>
              <a:rPr kumimoji="0" lang="es-ES" sz="1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rPr>
              <a:t/>
            </a:r>
            <a:br>
              <a:rPr kumimoji="0" lang="es-ES" sz="1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rPr>
            </a:br>
            <a:r>
              <a:rPr lang="es-ES" sz="1600" b="1" i="1" kern="0" dirty="0" smtClean="0">
                <a:solidFill>
                  <a:schemeClr val="accent4">
                    <a:lumMod val="75000"/>
                  </a:schemeClr>
                </a:solidFill>
                <a:effectLst>
                  <a:outerShdw blurRad="31750" dist="25400" dir="5400000" algn="tl" rotWithShape="0">
                    <a:srgbClr val="000000">
                      <a:alpha val="25000"/>
                    </a:srgbClr>
                  </a:outerShdw>
                </a:effectLst>
                <a:latin typeface="Lucida Sans Unicode"/>
                <a:ea typeface="+mj-ea"/>
                <a:cs typeface="+mj-cs"/>
              </a:rPr>
              <a:t>25 </a:t>
            </a:r>
            <a:r>
              <a:rPr kumimoji="0" lang="es-ES" sz="1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rPr>
              <a:t>de  MARZO del 2014</a:t>
            </a:r>
            <a:r>
              <a:rPr kumimoji="0" lang="es-ES" sz="3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rPr>
              <a:t/>
            </a:r>
            <a:br>
              <a:rPr kumimoji="0" lang="es-ES" sz="3600" b="1" i="1" u="none" strike="noStrike" kern="0" cap="none" spc="0" normalizeH="0" baseline="0" noProof="0" dirty="0" smtClean="0">
                <a:ln>
                  <a:noFill/>
                </a:ln>
                <a:solidFill>
                  <a:schemeClr val="accent4">
                    <a:lumMod val="75000"/>
                  </a:schemeClr>
                </a:solidFill>
                <a:effectLst>
                  <a:outerShdw blurRad="31750" dist="25400" dir="5400000" algn="tl" rotWithShape="0">
                    <a:srgbClr val="000000">
                      <a:alpha val="25000"/>
                    </a:srgbClr>
                  </a:outerShdw>
                </a:effectLst>
                <a:uLnTx/>
                <a:uFillTx/>
                <a:latin typeface="Lucida Sans Unicode"/>
                <a:ea typeface="+mj-ea"/>
                <a:cs typeface="+mj-cs"/>
              </a:rPr>
            </a:br>
            <a:endParaRPr kumimoji="0" lang="es-GT" sz="1800" b="0" i="0" u="none" strike="noStrike" kern="0" cap="none" spc="0" normalizeH="0" baseline="0" noProof="0" dirty="0" smtClean="0">
              <a:ln>
                <a:noFill/>
              </a:ln>
              <a:solidFill>
                <a:schemeClr val="accent4">
                  <a:lumMod val="75000"/>
                </a:schemeClr>
              </a:solidFill>
              <a:effectLst/>
              <a:uLnTx/>
              <a:uFillTx/>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000"/>
                                        <p:tgtEl>
                                          <p:spTgt spid="48"/>
                                        </p:tgtEl>
                                      </p:cBhvr>
                                    </p:animEffect>
                                    <p:anim calcmode="lin" valueType="num">
                                      <p:cBhvr>
                                        <p:cTn id="65" dur="1000" fill="hold"/>
                                        <p:tgtEl>
                                          <p:spTgt spid="48"/>
                                        </p:tgtEl>
                                        <p:attrNameLst>
                                          <p:attrName>ppt_x</p:attrName>
                                        </p:attrNameLst>
                                      </p:cBhvr>
                                      <p:tavLst>
                                        <p:tav tm="0">
                                          <p:val>
                                            <p:strVal val="#ppt_x"/>
                                          </p:val>
                                        </p:tav>
                                        <p:tav tm="100000">
                                          <p:val>
                                            <p:strVal val="#ppt_x"/>
                                          </p:val>
                                        </p:tav>
                                      </p:tavLst>
                                    </p:anim>
                                    <p:anim calcmode="lin" valueType="num">
                                      <p:cBhvr>
                                        <p:cTn id="66" dur="1000" fill="hold"/>
                                        <p:tgtEl>
                                          <p:spTgt spid="4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1000"/>
                                        <p:tgtEl>
                                          <p:spTgt spid="9"/>
                                        </p:tgtEl>
                                      </p:cBhvr>
                                    </p:animEffect>
                                    <p:anim calcmode="lin" valueType="num">
                                      <p:cBhvr>
                                        <p:cTn id="75" dur="1000" fill="hold"/>
                                        <p:tgtEl>
                                          <p:spTgt spid="9"/>
                                        </p:tgtEl>
                                        <p:attrNameLst>
                                          <p:attrName>ppt_x</p:attrName>
                                        </p:attrNameLst>
                                      </p:cBhvr>
                                      <p:tavLst>
                                        <p:tav tm="0">
                                          <p:val>
                                            <p:strVal val="#ppt_x"/>
                                          </p:val>
                                        </p:tav>
                                        <p:tav tm="100000">
                                          <p:val>
                                            <p:strVal val="#ppt_x"/>
                                          </p:val>
                                        </p:tav>
                                      </p:tavLst>
                                    </p:anim>
                                    <p:anim calcmode="lin" valueType="num">
                                      <p:cBhvr>
                                        <p:cTn id="7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p:bldP spid="52" grpId="0"/>
      <p:bldP spid="54" grpId="0"/>
      <p:bldP spid="5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527"/>
            <a:ext cx="9503337" cy="688187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21296" y="548680"/>
            <a:ext cx="810140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ctr">
              <a:spcBef>
                <a:spcPct val="0"/>
              </a:spcBef>
              <a:defRPr/>
            </a:pPr>
            <a:r>
              <a:rPr lang="es-MX" sz="3200" b="1" dirty="0">
                <a:solidFill>
                  <a:srgbClr val="EEECE1">
                    <a:lumMod val="25000"/>
                  </a:srgbClr>
                </a:solidFill>
                <a:latin typeface="Comic Sans MS" pitchFamily="66" charset="0"/>
                <a:ea typeface="Ebrima" pitchFamily="2" charset="0"/>
                <a:cs typeface="Ebrima" pitchFamily="2" charset="0"/>
              </a:rPr>
              <a:t>Una </a:t>
            </a:r>
            <a:r>
              <a:rPr lang="es-MX" sz="3200" b="1" dirty="0" smtClean="0">
                <a:solidFill>
                  <a:srgbClr val="EEECE1">
                    <a:lumMod val="25000"/>
                  </a:srgbClr>
                </a:solidFill>
                <a:latin typeface="Comic Sans MS" pitchFamily="66" charset="0"/>
                <a:ea typeface="Ebrima" pitchFamily="2" charset="0"/>
                <a:cs typeface="Ebrima" pitchFamily="2" charset="0"/>
              </a:rPr>
              <a:t>unidad </a:t>
            </a:r>
            <a:r>
              <a:rPr lang="es-MX" sz="3200" b="1" dirty="0">
                <a:solidFill>
                  <a:srgbClr val="EEECE1">
                    <a:lumMod val="25000"/>
                  </a:srgbClr>
                </a:solidFill>
                <a:latin typeface="Comic Sans MS" pitchFamily="66" charset="0"/>
                <a:ea typeface="Ebrima" pitchFamily="2" charset="0"/>
                <a:cs typeface="Ebrima" pitchFamily="2" charset="0"/>
              </a:rPr>
              <a:t>de </a:t>
            </a:r>
            <a:r>
              <a:rPr lang="es-MX" sz="3200" b="1" dirty="0" smtClean="0">
                <a:solidFill>
                  <a:srgbClr val="EEECE1">
                    <a:lumMod val="25000"/>
                  </a:srgbClr>
                </a:solidFill>
                <a:latin typeface="Comic Sans MS" pitchFamily="66" charset="0"/>
                <a:ea typeface="Ebrima" pitchFamily="2" charset="0"/>
                <a:cs typeface="Ebrima" pitchFamily="2" charset="0"/>
              </a:rPr>
              <a:t>economía </a:t>
            </a:r>
            <a:r>
              <a:rPr lang="es-MX" sz="3200" b="1" dirty="0">
                <a:solidFill>
                  <a:srgbClr val="EEECE1">
                    <a:lumMod val="25000"/>
                  </a:srgbClr>
                </a:solidFill>
                <a:latin typeface="Comic Sans MS" pitchFamily="66" charset="0"/>
                <a:ea typeface="Ebrima" pitchFamily="2" charset="0"/>
                <a:cs typeface="Ebrima" pitchFamily="2" charset="0"/>
              </a:rPr>
              <a:t>campesina</a:t>
            </a:r>
          </a:p>
        </p:txBody>
      </p:sp>
      <p:sp>
        <p:nvSpPr>
          <p:cNvPr id="6" name="5 Flecha abajo"/>
          <p:cNvSpPr/>
          <p:nvPr/>
        </p:nvSpPr>
        <p:spPr>
          <a:xfrm>
            <a:off x="1907704" y="1268760"/>
            <a:ext cx="360040" cy="93610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7 Rectángulo"/>
          <p:cNvSpPr/>
          <p:nvPr/>
        </p:nvSpPr>
        <p:spPr>
          <a:xfrm>
            <a:off x="683568" y="2295755"/>
            <a:ext cx="3168352" cy="2412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dirty="0" smtClean="0"/>
              <a:t>Parcela</a:t>
            </a:r>
          </a:p>
          <a:p>
            <a:pPr algn="ctr"/>
            <a:r>
              <a:rPr lang="es-GT" sz="2400" dirty="0" smtClean="0"/>
              <a:t>Área de producción </a:t>
            </a:r>
          </a:p>
          <a:p>
            <a:pPr algn="ctr"/>
            <a:r>
              <a:rPr lang="es-GT" sz="2400" dirty="0" smtClean="0"/>
              <a:t> Área de Consumo </a:t>
            </a:r>
          </a:p>
          <a:p>
            <a:pPr algn="ctr"/>
            <a:r>
              <a:rPr lang="es-GT" sz="2400" dirty="0" smtClean="0"/>
              <a:t>Trabajo familiar (eficiencia)</a:t>
            </a:r>
          </a:p>
        </p:txBody>
      </p:sp>
      <p:sp>
        <p:nvSpPr>
          <p:cNvPr id="9" name="8 Rectángulo"/>
          <p:cNvSpPr/>
          <p:nvPr/>
        </p:nvSpPr>
        <p:spPr>
          <a:xfrm>
            <a:off x="5251199" y="2348881"/>
            <a:ext cx="3168352" cy="2412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dirty="0" smtClean="0"/>
              <a:t>Casa hogar </a:t>
            </a:r>
            <a:r>
              <a:rPr lang="es-GT" sz="2400" dirty="0"/>
              <a:t>r</a:t>
            </a:r>
            <a:r>
              <a:rPr lang="es-GT" sz="2400" dirty="0" smtClean="0"/>
              <a:t>ural</a:t>
            </a:r>
          </a:p>
          <a:p>
            <a:pPr algn="ctr"/>
            <a:r>
              <a:rPr lang="es-GT" sz="2400" dirty="0" smtClean="0"/>
              <a:t>Área de producción </a:t>
            </a:r>
          </a:p>
          <a:p>
            <a:pPr algn="ctr"/>
            <a:r>
              <a:rPr lang="es-GT" sz="2400" dirty="0" smtClean="0"/>
              <a:t> Área de Consumo</a:t>
            </a:r>
          </a:p>
          <a:p>
            <a:pPr algn="ctr"/>
            <a:r>
              <a:rPr lang="es-GT" sz="2400" dirty="0" smtClean="0"/>
              <a:t>Trabajo familiar (eficiencia)</a:t>
            </a:r>
          </a:p>
        </p:txBody>
      </p:sp>
      <p:sp>
        <p:nvSpPr>
          <p:cNvPr id="11" name="10 Flecha abajo"/>
          <p:cNvSpPr/>
          <p:nvPr/>
        </p:nvSpPr>
        <p:spPr>
          <a:xfrm rot="16200000">
            <a:off x="4059586" y="2933302"/>
            <a:ext cx="864096" cy="70336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11 Flecha abajo"/>
          <p:cNvSpPr/>
          <p:nvPr/>
        </p:nvSpPr>
        <p:spPr>
          <a:xfrm rot="5400000">
            <a:off x="4011949" y="4157439"/>
            <a:ext cx="864096" cy="70336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12 Flecha abajo"/>
          <p:cNvSpPr/>
          <p:nvPr/>
        </p:nvSpPr>
        <p:spPr>
          <a:xfrm>
            <a:off x="6614474" y="1268760"/>
            <a:ext cx="360040" cy="93610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6 Rectángulo"/>
          <p:cNvSpPr/>
          <p:nvPr/>
        </p:nvSpPr>
        <p:spPr>
          <a:xfrm>
            <a:off x="623642" y="5023648"/>
            <a:ext cx="7735983" cy="677108"/>
          </a:xfrm>
          <a:prstGeom prst="rect">
            <a:avLst/>
          </a:prstGeom>
        </p:spPr>
        <p:txBody>
          <a:bodyPr wrap="square">
            <a:spAutoFit/>
          </a:bodyPr>
          <a:lstStyle/>
          <a:p>
            <a:pPr algn="ctr"/>
            <a:r>
              <a:rPr lang="es-GT" sz="2000" b="1" dirty="0">
                <a:solidFill>
                  <a:schemeClr val="bg1"/>
                </a:solidFill>
                <a:latin typeface="Arial" pitchFamily="34" charset="0"/>
                <a:ea typeface="Ebrima" pitchFamily="2" charset="0"/>
                <a:cs typeface="Arial" pitchFamily="34" charset="0"/>
              </a:rPr>
              <a:t>TRABAJO DE EXTENSIÓN EN EL </a:t>
            </a:r>
            <a:r>
              <a:rPr lang="es-GT" sz="2000" b="1" dirty="0" smtClean="0">
                <a:solidFill>
                  <a:schemeClr val="bg1"/>
                </a:solidFill>
                <a:latin typeface="Arial" pitchFamily="34" charset="0"/>
                <a:ea typeface="Ebrima" pitchFamily="2" charset="0"/>
                <a:cs typeface="Arial" pitchFamily="34" charset="0"/>
              </a:rPr>
              <a:t>MARCO DEL  PAFFEC</a:t>
            </a:r>
            <a:endParaRPr lang="es-GT" sz="2000" b="1" dirty="0">
              <a:solidFill>
                <a:schemeClr val="bg1"/>
              </a:solidFill>
              <a:latin typeface="Arial" pitchFamily="34" charset="0"/>
              <a:ea typeface="Ebrima" pitchFamily="2" charset="0"/>
              <a:cs typeface="Arial" pitchFamily="34" charset="0"/>
            </a:endParaRPr>
          </a:p>
          <a:p>
            <a:pPr algn="ctr"/>
            <a:endParaRPr lang="es-GT" b="1" dirty="0">
              <a:solidFill>
                <a:srgbClr val="EEECE1">
                  <a:lumMod val="25000"/>
                </a:srgbClr>
              </a:solidFill>
              <a:latin typeface="Comic Sans MS" pitchFamily="66" charset="0"/>
              <a:ea typeface="Ebrima" pitchFamily="2" charset="0"/>
              <a:cs typeface="Ebrima" pitchFamily="2" charset="0"/>
            </a:endParaRPr>
          </a:p>
        </p:txBody>
      </p:sp>
      <p:sp>
        <p:nvSpPr>
          <p:cNvPr id="15" name="14 Flecha abajo"/>
          <p:cNvSpPr/>
          <p:nvPr/>
        </p:nvSpPr>
        <p:spPr>
          <a:xfrm rot="10800000">
            <a:off x="1794556" y="5445224"/>
            <a:ext cx="586336" cy="50405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6" name="15 Rectángulo"/>
          <p:cNvSpPr/>
          <p:nvPr/>
        </p:nvSpPr>
        <p:spPr>
          <a:xfrm>
            <a:off x="821993" y="6053226"/>
            <a:ext cx="2531462" cy="400110"/>
          </a:xfrm>
          <a:prstGeom prst="rect">
            <a:avLst/>
          </a:prstGeom>
        </p:spPr>
        <p:txBody>
          <a:bodyPr wrap="none">
            <a:spAutoFit/>
          </a:bodyPr>
          <a:lstStyle/>
          <a:p>
            <a:r>
              <a:rPr lang="es-GT" sz="2000" b="1" dirty="0">
                <a:solidFill>
                  <a:schemeClr val="bg1"/>
                </a:solidFill>
                <a:latin typeface="Arial" pitchFamily="34" charset="0"/>
                <a:ea typeface="Ebrima" pitchFamily="2" charset="0"/>
                <a:cs typeface="Arial" pitchFamily="34" charset="0"/>
              </a:rPr>
              <a:t>Agricultura familiar</a:t>
            </a:r>
            <a:endParaRPr lang="es-GT" sz="2000" dirty="0">
              <a:solidFill>
                <a:schemeClr val="bg1"/>
              </a:solidFill>
              <a:latin typeface="Arial" pitchFamily="34" charset="0"/>
              <a:cs typeface="Arial" pitchFamily="34" charset="0"/>
            </a:endParaRPr>
          </a:p>
        </p:txBody>
      </p:sp>
      <p:sp>
        <p:nvSpPr>
          <p:cNvPr id="17" name="16 Rectángulo"/>
          <p:cNvSpPr/>
          <p:nvPr/>
        </p:nvSpPr>
        <p:spPr>
          <a:xfrm>
            <a:off x="5364088" y="6125234"/>
            <a:ext cx="2893741" cy="400110"/>
          </a:xfrm>
          <a:prstGeom prst="rect">
            <a:avLst/>
          </a:prstGeom>
        </p:spPr>
        <p:txBody>
          <a:bodyPr wrap="none">
            <a:spAutoFit/>
          </a:bodyPr>
          <a:lstStyle/>
          <a:p>
            <a:r>
              <a:rPr lang="es-GT" sz="2000" b="1" dirty="0">
                <a:solidFill>
                  <a:schemeClr val="bg1"/>
                </a:solidFill>
                <a:latin typeface="Arial" pitchFamily="34" charset="0"/>
                <a:ea typeface="Ebrima" pitchFamily="2" charset="0"/>
                <a:cs typeface="Arial" pitchFamily="34" charset="0"/>
              </a:rPr>
              <a:t>Casa Hogar Saludable</a:t>
            </a:r>
            <a:endParaRPr lang="es-GT" sz="2000" dirty="0">
              <a:solidFill>
                <a:schemeClr val="bg1"/>
              </a:solidFill>
              <a:latin typeface="Arial" pitchFamily="34" charset="0"/>
              <a:cs typeface="Arial" pitchFamily="34" charset="0"/>
            </a:endParaRPr>
          </a:p>
        </p:txBody>
      </p:sp>
      <p:sp>
        <p:nvSpPr>
          <p:cNvPr id="20" name="19 Flecha abajo"/>
          <p:cNvSpPr/>
          <p:nvPr/>
        </p:nvSpPr>
        <p:spPr>
          <a:xfrm rot="10800000">
            <a:off x="6501326" y="5448729"/>
            <a:ext cx="586336" cy="50405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27735189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P spid="13" grpId="0" animBg="1"/>
      <p:bldP spid="7" grpId="0"/>
      <p:bldP spid="15" grpId="0" animBg="1"/>
      <p:bldP spid="16" grpId="0"/>
      <p:bldP spid="17"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234264" cy="6881873"/>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a:xfrm>
            <a:off x="1115616" y="332656"/>
            <a:ext cx="5688632" cy="476672"/>
          </a:xfrm>
          <a:prstGeom prst="rect">
            <a:avLst/>
          </a:prstGeom>
          <a:solidFill>
            <a:schemeClr val="bg1"/>
          </a:solidFill>
        </p:spPr>
        <p:txBody>
          <a:bodyPr vert="horz" lIns="91440" tIns="45720" rIns="91440" bIns="45720" rtlCol="0" anchor="ctr">
            <a:noAutofit/>
          </a:bodyPr>
          <a:lstStyle/>
          <a:p>
            <a:pPr algn="ctr">
              <a:spcBef>
                <a:spcPct val="0"/>
              </a:spcBef>
              <a:defRPr/>
            </a:pPr>
            <a:r>
              <a:rPr lang="es-MX" sz="2800" dirty="0" smtClean="0">
                <a:solidFill>
                  <a:srgbClr val="4F81BD">
                    <a:lumMod val="75000"/>
                  </a:srgbClr>
                </a:solidFill>
                <a:latin typeface="Arial" pitchFamily="34" charset="0"/>
                <a:cs typeface="Arial" pitchFamily="34" charset="0"/>
              </a:rPr>
              <a:t>Marco conceptual</a:t>
            </a:r>
            <a:endParaRPr lang="es-GT" sz="2800" dirty="0" smtClean="0">
              <a:solidFill>
                <a:srgbClr val="4F81BD">
                  <a:lumMod val="75000"/>
                </a:srgbClr>
              </a:solidFill>
              <a:latin typeface="Arial" pitchFamily="34" charset="0"/>
              <a:cs typeface="Arial" pitchFamily="34" charset="0"/>
            </a:endParaRPr>
          </a:p>
        </p:txBody>
      </p:sp>
      <p:sp>
        <p:nvSpPr>
          <p:cNvPr id="5" name="4 Rectángulo"/>
          <p:cNvSpPr/>
          <p:nvPr/>
        </p:nvSpPr>
        <p:spPr>
          <a:xfrm>
            <a:off x="1187624" y="1124744"/>
            <a:ext cx="5688632" cy="430887"/>
          </a:xfrm>
          <a:prstGeom prst="rect">
            <a:avLst/>
          </a:prstGeom>
        </p:spPr>
        <p:txBody>
          <a:bodyPr wrap="square">
            <a:spAutoFit/>
          </a:bodyPr>
          <a:lstStyle/>
          <a:p>
            <a:pPr algn="ctr">
              <a:spcBef>
                <a:spcPct val="0"/>
              </a:spcBef>
              <a:defRPr/>
            </a:pPr>
            <a:r>
              <a:rPr lang="es-MX" sz="2200" dirty="0">
                <a:solidFill>
                  <a:prstClr val="white"/>
                </a:solidFill>
                <a:latin typeface="Arial" pitchFamily="34" charset="0"/>
                <a:ea typeface="Ebrima" pitchFamily="2" charset="0"/>
                <a:cs typeface="Arial" pitchFamily="34" charset="0"/>
              </a:rPr>
              <a:t>Fortalecer la </a:t>
            </a:r>
            <a:r>
              <a:rPr lang="es-MX" sz="2200" dirty="0" smtClean="0">
                <a:solidFill>
                  <a:prstClr val="white"/>
                </a:solidFill>
                <a:latin typeface="Arial" pitchFamily="34" charset="0"/>
                <a:ea typeface="Ebrima" pitchFamily="2" charset="0"/>
                <a:cs typeface="Arial" pitchFamily="34" charset="0"/>
              </a:rPr>
              <a:t>economía </a:t>
            </a:r>
            <a:r>
              <a:rPr lang="es-MX" sz="2200" dirty="0">
                <a:solidFill>
                  <a:prstClr val="white"/>
                </a:solidFill>
                <a:latin typeface="Arial" pitchFamily="34" charset="0"/>
                <a:ea typeface="Ebrima" pitchFamily="2" charset="0"/>
                <a:cs typeface="Arial" pitchFamily="34" charset="0"/>
              </a:rPr>
              <a:t>campesina</a:t>
            </a:r>
          </a:p>
        </p:txBody>
      </p:sp>
      <p:sp>
        <p:nvSpPr>
          <p:cNvPr id="11" name="10 Rectángulo"/>
          <p:cNvSpPr/>
          <p:nvPr/>
        </p:nvSpPr>
        <p:spPr>
          <a:xfrm>
            <a:off x="611560" y="1556792"/>
            <a:ext cx="6840760" cy="707886"/>
          </a:xfrm>
          <a:prstGeom prst="rect">
            <a:avLst/>
          </a:prstGeom>
        </p:spPr>
        <p:txBody>
          <a:bodyPr wrap="square">
            <a:spAutoFit/>
          </a:bodyPr>
          <a:lstStyle/>
          <a:p>
            <a:pPr>
              <a:spcBef>
                <a:spcPct val="0"/>
              </a:spcBef>
              <a:defRPr/>
            </a:pPr>
            <a:r>
              <a:rPr lang="es-MX" sz="2000" dirty="0">
                <a:solidFill>
                  <a:prstClr val="white"/>
                </a:solidFill>
                <a:latin typeface="Arial" pitchFamily="34" charset="0"/>
                <a:ea typeface="Ebrima" pitchFamily="2" charset="0"/>
                <a:cs typeface="Arial" pitchFamily="34" charset="0"/>
              </a:rPr>
              <a:t>La economía campesina esta compuesta de unidades integradas, inseparables</a:t>
            </a:r>
            <a:r>
              <a:rPr lang="es-MX" sz="2000" dirty="0" smtClean="0">
                <a:solidFill>
                  <a:prstClr val="white"/>
                </a:solidFill>
                <a:latin typeface="Arial" pitchFamily="34" charset="0"/>
                <a:ea typeface="Ebrima" pitchFamily="2" charset="0"/>
                <a:cs typeface="Arial" pitchFamily="34" charset="0"/>
              </a:rPr>
              <a:t>:</a:t>
            </a:r>
            <a:endParaRPr lang="es-MX" sz="2000" dirty="0">
              <a:solidFill>
                <a:prstClr val="white"/>
              </a:solidFill>
              <a:latin typeface="Arial" pitchFamily="34" charset="0"/>
              <a:ea typeface="Ebrima" pitchFamily="2" charset="0"/>
              <a:cs typeface="Arial" pitchFamily="34" charset="0"/>
            </a:endParaRPr>
          </a:p>
        </p:txBody>
      </p:sp>
      <p:sp>
        <p:nvSpPr>
          <p:cNvPr id="12" name="11 Rectángulo"/>
          <p:cNvSpPr/>
          <p:nvPr/>
        </p:nvSpPr>
        <p:spPr>
          <a:xfrm>
            <a:off x="1584176" y="3105835"/>
            <a:ext cx="4572000" cy="1200329"/>
          </a:xfrm>
          <a:prstGeom prst="rect">
            <a:avLst/>
          </a:prstGeom>
        </p:spPr>
        <p:txBody>
          <a:bodyPr>
            <a:spAutoFit/>
          </a:bodyPr>
          <a:lstStyle/>
          <a:p>
            <a:pPr algn="ctr"/>
            <a:r>
              <a:rPr lang="es-GT" sz="2400" b="1" i="1" dirty="0" smtClean="0">
                <a:solidFill>
                  <a:prstClr val="white"/>
                </a:solidFill>
                <a:latin typeface="Comic Sans MS" pitchFamily="66" charset="0"/>
                <a:ea typeface="Ebrima" pitchFamily="2" charset="0"/>
                <a:cs typeface="Ebrima" pitchFamily="2" charset="0"/>
              </a:rPr>
              <a:t>La </a:t>
            </a:r>
            <a:r>
              <a:rPr lang="es-GT" sz="2400" b="1" i="1" dirty="0">
                <a:solidFill>
                  <a:prstClr val="white"/>
                </a:solidFill>
                <a:latin typeface="Comic Sans MS" pitchFamily="66" charset="0"/>
                <a:ea typeface="Ebrima" pitchFamily="2" charset="0"/>
                <a:cs typeface="Ebrima" pitchFamily="2" charset="0"/>
              </a:rPr>
              <a:t>parcela es a la casa hogar como la casa hogar es a la parcela.</a:t>
            </a:r>
          </a:p>
        </p:txBody>
      </p:sp>
      <p:sp>
        <p:nvSpPr>
          <p:cNvPr id="13" name="12 Rectángulo"/>
          <p:cNvSpPr/>
          <p:nvPr/>
        </p:nvSpPr>
        <p:spPr>
          <a:xfrm>
            <a:off x="683568" y="4062551"/>
            <a:ext cx="6480720" cy="2246769"/>
          </a:xfrm>
          <a:prstGeom prst="rect">
            <a:avLst/>
          </a:prstGeom>
        </p:spPr>
        <p:txBody>
          <a:bodyPr wrap="square">
            <a:spAutoFit/>
          </a:bodyPr>
          <a:lstStyle/>
          <a:p>
            <a:endParaRPr lang="es-GT" sz="2000" dirty="0" smtClean="0">
              <a:solidFill>
                <a:prstClr val="white"/>
              </a:solidFill>
              <a:latin typeface="Arial" pitchFamily="34" charset="0"/>
              <a:ea typeface="Ebrima" pitchFamily="2" charset="0"/>
              <a:cs typeface="Arial" pitchFamily="34" charset="0"/>
            </a:endParaRPr>
          </a:p>
          <a:p>
            <a:r>
              <a:rPr lang="es-GT" sz="2000" dirty="0" smtClean="0">
                <a:solidFill>
                  <a:prstClr val="white"/>
                </a:solidFill>
                <a:latin typeface="Arial" pitchFamily="34" charset="0"/>
                <a:ea typeface="Ebrima" pitchFamily="2" charset="0"/>
                <a:cs typeface="Arial" pitchFamily="34" charset="0"/>
              </a:rPr>
              <a:t>No </a:t>
            </a:r>
            <a:r>
              <a:rPr lang="es-GT" sz="2000" dirty="0">
                <a:solidFill>
                  <a:prstClr val="white"/>
                </a:solidFill>
                <a:latin typeface="Arial" pitchFamily="34" charset="0"/>
                <a:ea typeface="Ebrima" pitchFamily="2" charset="0"/>
                <a:cs typeface="Arial" pitchFamily="34" charset="0"/>
              </a:rPr>
              <a:t>puede concebirse el fortalecimiento de la agricultura familiar y </a:t>
            </a:r>
            <a:r>
              <a:rPr lang="es-GT" sz="2000" dirty="0" smtClean="0">
                <a:solidFill>
                  <a:prstClr val="white"/>
                </a:solidFill>
                <a:latin typeface="Arial" pitchFamily="34" charset="0"/>
                <a:ea typeface="Ebrima" pitchFamily="2" charset="0"/>
                <a:cs typeface="Arial" pitchFamily="34" charset="0"/>
              </a:rPr>
              <a:t>la </a:t>
            </a:r>
            <a:r>
              <a:rPr lang="es-GT" sz="2000" dirty="0">
                <a:solidFill>
                  <a:prstClr val="white"/>
                </a:solidFill>
                <a:latin typeface="Arial" pitchFamily="34" charset="0"/>
                <a:ea typeface="Ebrima" pitchFamily="2" charset="0"/>
                <a:cs typeface="Arial" pitchFamily="34" charset="0"/>
              </a:rPr>
              <a:t>economía campesina sin el fortalecimiento del trabajo familiar en casa hogar saludable</a:t>
            </a:r>
            <a:r>
              <a:rPr lang="es-GT" sz="2000" b="1" dirty="0">
                <a:solidFill>
                  <a:prstClr val="white"/>
                </a:solidFill>
                <a:latin typeface="Arial" pitchFamily="34" charset="0"/>
                <a:ea typeface="Ebrima" pitchFamily="2" charset="0"/>
                <a:cs typeface="Arial" pitchFamily="34" charset="0"/>
              </a:rPr>
              <a:t>. La producción y reproducción más importante, el de la FT ocurre </a:t>
            </a:r>
            <a:r>
              <a:rPr lang="es-GT" sz="2000" b="1" dirty="0" smtClean="0">
                <a:solidFill>
                  <a:prstClr val="white"/>
                </a:solidFill>
                <a:latin typeface="Arial" pitchFamily="34" charset="0"/>
                <a:ea typeface="Ebrima" pitchFamily="2" charset="0"/>
                <a:cs typeface="Arial" pitchFamily="34" charset="0"/>
              </a:rPr>
              <a:t>en CHS. </a:t>
            </a:r>
            <a:r>
              <a:rPr lang="es-GT" sz="2000" b="1" dirty="0">
                <a:solidFill>
                  <a:prstClr val="white"/>
                </a:solidFill>
                <a:latin typeface="Arial" pitchFamily="34" charset="0"/>
                <a:ea typeface="Ebrima" pitchFamily="2" charset="0"/>
                <a:cs typeface="Arial" pitchFamily="34" charset="0"/>
              </a:rPr>
              <a:t>El DR real está en el mejoramiento de vida, en el buen vivir; esto es CHS</a:t>
            </a:r>
          </a:p>
        </p:txBody>
      </p:sp>
      <p:sp>
        <p:nvSpPr>
          <p:cNvPr id="14" name="13 CuadroTexto"/>
          <p:cNvSpPr txBox="1"/>
          <p:nvPr/>
        </p:nvSpPr>
        <p:spPr>
          <a:xfrm>
            <a:off x="1979712" y="2348880"/>
            <a:ext cx="1728192" cy="461665"/>
          </a:xfrm>
          <a:prstGeom prst="rect">
            <a:avLst/>
          </a:prstGeom>
          <a:noFill/>
        </p:spPr>
        <p:txBody>
          <a:bodyPr wrap="square" rtlCol="0">
            <a:spAutoFit/>
          </a:bodyPr>
          <a:lstStyle/>
          <a:p>
            <a:r>
              <a:rPr lang="es-GT" sz="2400" b="1" dirty="0" smtClean="0">
                <a:solidFill>
                  <a:prstClr val="white"/>
                </a:solidFill>
                <a:latin typeface="Arial" pitchFamily="34" charset="0"/>
                <a:cs typeface="Arial" pitchFamily="34" charset="0"/>
              </a:rPr>
              <a:t>Parcela</a:t>
            </a:r>
            <a:endParaRPr lang="es-GT" sz="2400" b="1" dirty="0">
              <a:solidFill>
                <a:prstClr val="white"/>
              </a:solidFill>
              <a:latin typeface="Arial" pitchFamily="34" charset="0"/>
              <a:cs typeface="Arial" pitchFamily="34" charset="0"/>
            </a:endParaRPr>
          </a:p>
        </p:txBody>
      </p:sp>
      <p:sp>
        <p:nvSpPr>
          <p:cNvPr id="15" name="14 CuadroTexto"/>
          <p:cNvSpPr txBox="1"/>
          <p:nvPr/>
        </p:nvSpPr>
        <p:spPr>
          <a:xfrm>
            <a:off x="4662264" y="2492896"/>
            <a:ext cx="2934072" cy="400110"/>
          </a:xfrm>
          <a:prstGeom prst="rect">
            <a:avLst/>
          </a:prstGeom>
          <a:noFill/>
        </p:spPr>
        <p:txBody>
          <a:bodyPr wrap="square" rtlCol="0">
            <a:spAutoFit/>
          </a:bodyPr>
          <a:lstStyle/>
          <a:p>
            <a:r>
              <a:rPr lang="es-GT" sz="2000" b="1" dirty="0" smtClean="0">
                <a:solidFill>
                  <a:prstClr val="white"/>
                </a:solidFill>
                <a:latin typeface="Arial" pitchFamily="34" charset="0"/>
                <a:cs typeface="Arial" pitchFamily="34" charset="0"/>
              </a:rPr>
              <a:t>Casa hogar </a:t>
            </a:r>
            <a:r>
              <a:rPr lang="es-GT" sz="2000" b="1" dirty="0">
                <a:solidFill>
                  <a:prstClr val="white"/>
                </a:solidFill>
                <a:latin typeface="Arial" pitchFamily="34" charset="0"/>
                <a:cs typeface="Arial" pitchFamily="34" charset="0"/>
              </a:rPr>
              <a:t>s</a:t>
            </a:r>
            <a:r>
              <a:rPr lang="es-GT" sz="2000" b="1" dirty="0" smtClean="0">
                <a:solidFill>
                  <a:prstClr val="white"/>
                </a:solidFill>
                <a:latin typeface="Arial" pitchFamily="34" charset="0"/>
                <a:cs typeface="Arial" pitchFamily="34" charset="0"/>
              </a:rPr>
              <a:t>aludable</a:t>
            </a:r>
            <a:endParaRPr lang="es-GT" sz="20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555421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Grupo"/>
          <p:cNvGrpSpPr/>
          <p:nvPr/>
        </p:nvGrpSpPr>
        <p:grpSpPr>
          <a:xfrm>
            <a:off x="909879" y="3933367"/>
            <a:ext cx="6690939" cy="2679060"/>
            <a:chOff x="909879" y="3933367"/>
            <a:chExt cx="6690939" cy="2679060"/>
          </a:xfrm>
        </p:grpSpPr>
        <p:sp>
          <p:nvSpPr>
            <p:cNvPr id="18" name="AutoShape 13"/>
            <p:cNvSpPr>
              <a:spLocks noChangeArrowheads="1"/>
            </p:cNvSpPr>
            <p:nvPr/>
          </p:nvSpPr>
          <p:spPr bwMode="auto">
            <a:xfrm>
              <a:off x="2574605" y="3933367"/>
              <a:ext cx="3372791" cy="1593051"/>
            </a:xfrm>
            <a:prstGeom prst="downArrow">
              <a:avLst>
                <a:gd name="adj1" fmla="val 50000"/>
                <a:gd name="adj2" fmla="val 25000"/>
              </a:avLst>
            </a:prstGeom>
            <a:solidFill>
              <a:schemeClr val="accent1">
                <a:lumMod val="40000"/>
                <a:lumOff val="60000"/>
              </a:schemeClr>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defTabSz="457200" fontAlgn="auto">
                <a:spcBef>
                  <a:spcPts val="0"/>
                </a:spcBef>
                <a:spcAft>
                  <a:spcPts val="0"/>
                </a:spcAft>
              </a:pPr>
              <a:endParaRPr lang="es-GT">
                <a:solidFill>
                  <a:prstClr val="black"/>
                </a:solidFill>
                <a:latin typeface="Calibri"/>
              </a:endParaRPr>
            </a:p>
          </p:txBody>
        </p:sp>
        <p:sp>
          <p:nvSpPr>
            <p:cNvPr id="19" name="Text Box 14"/>
            <p:cNvSpPr txBox="1">
              <a:spLocks noChangeArrowheads="1"/>
            </p:cNvSpPr>
            <p:nvPr/>
          </p:nvSpPr>
          <p:spPr bwMode="auto">
            <a:xfrm>
              <a:off x="2635843" y="5556327"/>
              <a:ext cx="3269158" cy="352508"/>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spcAft>
                  <a:spcPts val="1000"/>
                </a:spcAft>
              </a:pPr>
              <a:r>
                <a:rPr lang="es-ES" b="1" dirty="0" smtClean="0">
                  <a:solidFill>
                    <a:prstClr val="black"/>
                  </a:solidFill>
                  <a:latin typeface="Calibri" pitchFamily="34" charset="0"/>
                  <a:cs typeface="Arial" pitchFamily="34" charset="0"/>
                </a:rPr>
                <a:t>Sujeto Priorizado PAFFEC</a:t>
              </a:r>
              <a:endParaRPr lang="es-GT" sz="2800" dirty="0" smtClean="0">
                <a:solidFill>
                  <a:prstClr val="black"/>
                </a:solidFill>
                <a:latin typeface="Arial" pitchFamily="34" charset="0"/>
                <a:cs typeface="Arial" pitchFamily="34" charset="0"/>
              </a:endParaRPr>
            </a:p>
          </p:txBody>
        </p:sp>
        <p:sp>
          <p:nvSpPr>
            <p:cNvPr id="21" name="Text Box 16"/>
            <p:cNvSpPr txBox="1">
              <a:spLocks noChangeArrowheads="1"/>
            </p:cNvSpPr>
            <p:nvPr/>
          </p:nvSpPr>
          <p:spPr bwMode="auto">
            <a:xfrm>
              <a:off x="909879" y="6259919"/>
              <a:ext cx="6690939" cy="352508"/>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spcAft>
                  <a:spcPts val="1000"/>
                </a:spcAft>
              </a:pPr>
              <a:r>
                <a:rPr lang="es-ES" b="1" dirty="0" smtClean="0">
                  <a:solidFill>
                    <a:prstClr val="black"/>
                  </a:solidFill>
                  <a:latin typeface="Calibri" pitchFamily="34" charset="0"/>
                  <a:cs typeface="Arial" pitchFamily="34" charset="0"/>
                </a:rPr>
                <a:t>Territorios rurales</a:t>
              </a:r>
              <a:endParaRPr lang="es-GT" sz="2800" dirty="0" smtClean="0">
                <a:solidFill>
                  <a:prstClr val="black"/>
                </a:solidFill>
                <a:latin typeface="Arial" pitchFamily="34" charset="0"/>
                <a:cs typeface="Arial" pitchFamily="34" charset="0"/>
              </a:endParaRPr>
            </a:p>
          </p:txBody>
        </p:sp>
        <p:sp>
          <p:nvSpPr>
            <p:cNvPr id="22" name="Text Box 17"/>
            <p:cNvSpPr txBox="1">
              <a:spLocks noChangeArrowheads="1"/>
            </p:cNvSpPr>
            <p:nvPr/>
          </p:nvSpPr>
          <p:spPr bwMode="auto">
            <a:xfrm>
              <a:off x="1373402" y="5907411"/>
              <a:ext cx="5815709" cy="352508"/>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spcAft>
                  <a:spcPts val="1000"/>
                </a:spcAft>
              </a:pPr>
              <a:r>
                <a:rPr lang="es-ES" b="1" dirty="0" smtClean="0">
                  <a:solidFill>
                    <a:prstClr val="black"/>
                  </a:solidFill>
                  <a:latin typeface="Calibri" pitchFamily="34" charset="0"/>
                  <a:cs typeface="Arial" pitchFamily="34" charset="0"/>
                </a:rPr>
                <a:t>Población campesina</a:t>
              </a:r>
              <a:endParaRPr lang="es-GT" sz="2800" dirty="0" smtClean="0">
                <a:solidFill>
                  <a:prstClr val="black"/>
                </a:solidFill>
                <a:latin typeface="Arial" pitchFamily="34" charset="0"/>
                <a:cs typeface="Arial" pitchFamily="34" charset="0"/>
              </a:endParaRPr>
            </a:p>
          </p:txBody>
        </p:sp>
      </p:grpSp>
      <p:grpSp>
        <p:nvGrpSpPr>
          <p:cNvPr id="3" name="23 Grupo"/>
          <p:cNvGrpSpPr/>
          <p:nvPr/>
        </p:nvGrpSpPr>
        <p:grpSpPr>
          <a:xfrm>
            <a:off x="395481" y="1465811"/>
            <a:ext cx="2091507" cy="3254467"/>
            <a:chOff x="395481" y="1465811"/>
            <a:chExt cx="2091507" cy="3254467"/>
          </a:xfrm>
        </p:grpSpPr>
        <p:sp>
          <p:nvSpPr>
            <p:cNvPr id="9" name="AutoShape 4"/>
            <p:cNvSpPr>
              <a:spLocks noChangeArrowheads="1"/>
            </p:cNvSpPr>
            <p:nvPr/>
          </p:nvSpPr>
          <p:spPr bwMode="auto">
            <a:xfrm rot="20431450">
              <a:off x="823204" y="1465811"/>
              <a:ext cx="1404701" cy="3254467"/>
            </a:xfrm>
            <a:prstGeom prst="curvedRightArrow">
              <a:avLst>
                <a:gd name="adj1" fmla="val 63829"/>
                <a:gd name="adj2" fmla="val 127657"/>
                <a:gd name="adj3" fmla="val 30305"/>
              </a:avLst>
            </a:prstGeom>
            <a:solidFill>
              <a:schemeClr val="accent5">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s-GT">
                <a:solidFill>
                  <a:prstClr val="black"/>
                </a:solidFill>
                <a:latin typeface="Calibri"/>
              </a:endParaRPr>
            </a:p>
          </p:txBody>
        </p:sp>
        <p:sp>
          <p:nvSpPr>
            <p:cNvPr id="11" name="Text Box 6"/>
            <p:cNvSpPr txBox="1">
              <a:spLocks noChangeArrowheads="1"/>
            </p:cNvSpPr>
            <p:nvPr/>
          </p:nvSpPr>
          <p:spPr bwMode="auto">
            <a:xfrm>
              <a:off x="467082" y="1866744"/>
              <a:ext cx="1876704" cy="554043"/>
            </a:xfrm>
            <a:prstGeom prst="rect">
              <a:avLst/>
            </a:prstGeom>
            <a:solidFill>
              <a:srgbClr val="FFCC66"/>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spcAft>
                  <a:spcPts val="0"/>
                </a:spcAft>
              </a:pPr>
              <a:r>
                <a:rPr lang="es-ES" sz="1600" b="1" dirty="0" smtClean="0">
                  <a:solidFill>
                    <a:prstClr val="black"/>
                  </a:solidFill>
                  <a:latin typeface="Calibri" pitchFamily="34" charset="0"/>
                  <a:cs typeface="Arial" pitchFamily="34" charset="0"/>
                </a:rPr>
                <a:t>Política Agropecuaria</a:t>
              </a:r>
              <a:endParaRPr lang="es-GT" sz="1600" b="1" dirty="0" smtClean="0">
                <a:solidFill>
                  <a:prstClr val="black"/>
                </a:solidFill>
                <a:latin typeface="Arial" pitchFamily="34" charset="0"/>
                <a:cs typeface="Arial" pitchFamily="34" charset="0"/>
              </a:endParaRPr>
            </a:p>
          </p:txBody>
        </p:sp>
        <p:sp>
          <p:nvSpPr>
            <p:cNvPr id="12" name="Text Box 7"/>
            <p:cNvSpPr txBox="1">
              <a:spLocks noChangeArrowheads="1"/>
            </p:cNvSpPr>
            <p:nvPr/>
          </p:nvSpPr>
          <p:spPr bwMode="auto">
            <a:xfrm>
              <a:off x="395481" y="2584579"/>
              <a:ext cx="2091507" cy="484253"/>
            </a:xfrm>
            <a:prstGeom prst="rect">
              <a:avLst/>
            </a:prstGeom>
            <a:solidFill>
              <a:srgbClr val="FFCC66"/>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spcAft>
                  <a:spcPts val="0"/>
                </a:spcAft>
              </a:pPr>
              <a:r>
                <a:rPr lang="es-ES" sz="1600" b="1" dirty="0" smtClean="0">
                  <a:solidFill>
                    <a:prstClr val="black"/>
                  </a:solidFill>
                  <a:latin typeface="Calibri" pitchFamily="34" charset="0"/>
                  <a:cs typeface="Arial" pitchFamily="34" charset="0"/>
                </a:rPr>
                <a:t>Plan Estratégico MAGA</a:t>
              </a:r>
              <a:endParaRPr lang="es-GT" sz="1600" b="1" dirty="0" smtClean="0">
                <a:solidFill>
                  <a:prstClr val="black"/>
                </a:solidFill>
                <a:latin typeface="Arial" pitchFamily="34" charset="0"/>
                <a:cs typeface="Arial" pitchFamily="34" charset="0"/>
              </a:endParaRPr>
            </a:p>
          </p:txBody>
        </p:sp>
        <p:sp>
          <p:nvSpPr>
            <p:cNvPr id="7" name="Text Box 18"/>
            <p:cNvSpPr txBox="1">
              <a:spLocks noChangeArrowheads="1"/>
            </p:cNvSpPr>
            <p:nvPr/>
          </p:nvSpPr>
          <p:spPr bwMode="auto">
            <a:xfrm>
              <a:off x="480932" y="3315675"/>
              <a:ext cx="1714803" cy="545373"/>
            </a:xfrm>
            <a:prstGeom prst="rect">
              <a:avLst/>
            </a:prstGeom>
            <a:solidFill>
              <a:srgbClr val="FFCC66"/>
            </a:solidFill>
            <a:ln w="9525">
              <a:solidFill>
                <a:srgbClr val="000000"/>
              </a:solidFill>
              <a:miter lim="800000"/>
              <a:headEnd/>
              <a:tailEnd/>
            </a:ln>
          </p:spPr>
          <p:txBody>
            <a:bodyPr vert="horz" wrap="square" lIns="91440" tIns="10800" rIns="91440" bIns="10800" numCol="1" anchor="t" anchorCtr="0" compatLnSpc="1">
              <a:prstTxWarp prst="textNoShape">
                <a:avLst/>
              </a:prstTxWarp>
            </a:bodyPr>
            <a:lstStyle/>
            <a:p>
              <a:pPr algn="ctr">
                <a:spcAft>
                  <a:spcPts val="0"/>
                </a:spcAft>
              </a:pPr>
              <a:r>
                <a:rPr lang="es-ES" sz="1600" b="1" dirty="0" smtClean="0">
                  <a:solidFill>
                    <a:prstClr val="black"/>
                  </a:solidFill>
                  <a:latin typeface="Calibri" pitchFamily="34" charset="0"/>
                  <a:cs typeface="Arial" pitchFamily="34" charset="0"/>
                </a:rPr>
                <a:t>Programas y entidades MAGA</a:t>
              </a:r>
              <a:endParaRPr lang="es-GT" sz="1600" b="1" dirty="0" smtClean="0">
                <a:solidFill>
                  <a:prstClr val="black"/>
                </a:solidFill>
                <a:latin typeface="Arial" pitchFamily="34" charset="0"/>
                <a:cs typeface="Arial" pitchFamily="34" charset="0"/>
              </a:endParaRPr>
            </a:p>
          </p:txBody>
        </p:sp>
      </p:grpSp>
      <p:sp>
        <p:nvSpPr>
          <p:cNvPr id="4" name="3 Título"/>
          <p:cNvSpPr>
            <a:spLocks noGrp="1"/>
          </p:cNvSpPr>
          <p:nvPr>
            <p:ph type="title"/>
          </p:nvPr>
        </p:nvSpPr>
        <p:spPr>
          <a:xfrm>
            <a:off x="0" y="173040"/>
            <a:ext cx="9144000" cy="591664"/>
          </a:xfrm>
        </p:spPr>
        <p:txBody>
          <a:bodyPr>
            <a:normAutofit fontScale="90000"/>
          </a:bodyPr>
          <a:lstStyle/>
          <a:p>
            <a:pPr>
              <a:lnSpc>
                <a:spcPct val="75000"/>
              </a:lnSpc>
            </a:pPr>
            <a:r>
              <a:rPr lang="es-GT" sz="3600" b="1" i="1" dirty="0">
                <a:ln w="1905"/>
                <a:effectLst>
                  <a:innerShdw blurRad="69850" dist="43180" dir="5400000">
                    <a:srgbClr val="000000">
                      <a:alpha val="65000"/>
                    </a:srgbClr>
                  </a:innerShdw>
                </a:effectLst>
              </a:rPr>
              <a:t>Esquema de ubicación político – institucional del SNER</a:t>
            </a:r>
            <a:endParaRPr lang="es-GT" sz="3600" b="1" dirty="0">
              <a:ln w="1905"/>
              <a:effectLst>
                <a:innerShdw blurRad="69850" dist="43180" dir="5400000">
                  <a:srgbClr val="000000">
                    <a:alpha val="65000"/>
                  </a:srgbClr>
                </a:innerShdw>
              </a:effectLst>
            </a:endParaRPr>
          </a:p>
        </p:txBody>
      </p:sp>
      <p:sp>
        <p:nvSpPr>
          <p:cNvPr id="8" name="AutoShape 3"/>
          <p:cNvSpPr>
            <a:spLocks noChangeArrowheads="1"/>
          </p:cNvSpPr>
          <p:nvPr/>
        </p:nvSpPr>
        <p:spPr bwMode="auto">
          <a:xfrm rot="1168550" flipH="1">
            <a:off x="7405798" y="1593996"/>
            <a:ext cx="1122065" cy="2943263"/>
          </a:xfrm>
          <a:prstGeom prst="curvedRightArrow">
            <a:avLst>
              <a:gd name="adj1" fmla="val 63829"/>
              <a:gd name="adj2" fmla="val 127657"/>
              <a:gd name="adj3" fmla="val 26739"/>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s-GT">
              <a:solidFill>
                <a:prstClr val="black"/>
              </a:solidFill>
              <a:latin typeface="Calibri"/>
            </a:endParaRPr>
          </a:p>
        </p:txBody>
      </p:sp>
      <p:sp>
        <p:nvSpPr>
          <p:cNvPr id="13" name="Text Box 8"/>
          <p:cNvSpPr txBox="1">
            <a:spLocks noChangeArrowheads="1"/>
          </p:cNvSpPr>
          <p:nvPr/>
        </p:nvSpPr>
        <p:spPr bwMode="auto">
          <a:xfrm>
            <a:off x="2502062" y="3357247"/>
            <a:ext cx="4657843" cy="504193"/>
          </a:xfrm>
          <a:prstGeom prst="rec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lnSpc>
                <a:spcPct val="90000"/>
              </a:lnSpc>
              <a:spcAft>
                <a:spcPts val="0"/>
              </a:spcAft>
            </a:pPr>
            <a:r>
              <a:rPr lang="es-ES" sz="2000" b="1" dirty="0" smtClean="0">
                <a:solidFill>
                  <a:prstClr val="white"/>
                </a:solidFill>
                <a:latin typeface="Calibri" pitchFamily="34" charset="0"/>
                <a:cs typeface="Arial" pitchFamily="34" charset="0"/>
              </a:rPr>
              <a:t>Programas Agricultura Familiar (</a:t>
            </a:r>
            <a:r>
              <a:rPr lang="es-ES" sz="2000" b="1" dirty="0" smtClean="0">
                <a:solidFill>
                  <a:prstClr val="white"/>
                </a:solidFill>
                <a:latin typeface="Calibri" pitchFamily="34" charset="0"/>
                <a:cs typeface="Arial" pitchFamily="34" charset="0"/>
                <a:hlinkClick r:id="rId2" action="ppaction://hlinksldjump"/>
              </a:rPr>
              <a:t>PAFFEC</a:t>
            </a:r>
            <a:r>
              <a:rPr lang="es-ES" b="1" dirty="0" smtClean="0">
                <a:solidFill>
                  <a:prstClr val="white"/>
                </a:solidFill>
                <a:latin typeface="Calibri" pitchFamily="34" charset="0"/>
                <a:cs typeface="Arial" pitchFamily="34" charset="0"/>
              </a:rPr>
              <a:t>)</a:t>
            </a:r>
            <a:endParaRPr lang="es-GT" dirty="0" smtClean="0">
              <a:solidFill>
                <a:prstClr val="white"/>
              </a:solidFill>
              <a:latin typeface="Arial" pitchFamily="34" charset="0"/>
              <a:cs typeface="Arial" pitchFamily="34" charset="0"/>
            </a:endParaRPr>
          </a:p>
        </p:txBody>
      </p:sp>
      <p:grpSp>
        <p:nvGrpSpPr>
          <p:cNvPr id="5" name="22 Grupo"/>
          <p:cNvGrpSpPr/>
          <p:nvPr/>
        </p:nvGrpSpPr>
        <p:grpSpPr>
          <a:xfrm>
            <a:off x="797766" y="1305580"/>
            <a:ext cx="7881779" cy="1618688"/>
            <a:chOff x="797766" y="1305580"/>
            <a:chExt cx="7881779" cy="1618688"/>
          </a:xfrm>
        </p:grpSpPr>
        <p:sp>
          <p:nvSpPr>
            <p:cNvPr id="10" name="Text Box 5"/>
            <p:cNvSpPr txBox="1">
              <a:spLocks noChangeArrowheads="1"/>
            </p:cNvSpPr>
            <p:nvPr/>
          </p:nvSpPr>
          <p:spPr bwMode="auto">
            <a:xfrm>
              <a:off x="797766" y="1305580"/>
              <a:ext cx="1038217" cy="376008"/>
            </a:xfrm>
            <a:prstGeom prst="rect">
              <a:avLst/>
            </a:prstGeom>
            <a:solidFill>
              <a:srgbClr val="FFCC66"/>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spcAft>
                  <a:spcPts val="1000"/>
                </a:spcAft>
              </a:pPr>
              <a:r>
                <a:rPr lang="es-ES" b="1" dirty="0" smtClean="0">
                  <a:solidFill>
                    <a:prstClr val="black"/>
                  </a:solidFill>
                  <a:latin typeface="Calibri" pitchFamily="34" charset="0"/>
                  <a:cs typeface="Arial" pitchFamily="34" charset="0"/>
                  <a:hlinkClick r:id="rId3" action="ppaction://hlinksldjump" tooltip="PNDRI"/>
                </a:rPr>
                <a:t>PNDRI</a:t>
              </a:r>
              <a:endParaRPr lang="es-GT" b="1" dirty="0" smtClean="0">
                <a:solidFill>
                  <a:prstClr val="black"/>
                </a:solidFill>
                <a:latin typeface="Arial" pitchFamily="34" charset="0"/>
                <a:cs typeface="Arial" pitchFamily="34" charset="0"/>
              </a:endParaRPr>
            </a:p>
          </p:txBody>
        </p:sp>
        <p:sp>
          <p:nvSpPr>
            <p:cNvPr id="14" name="Text Box 9"/>
            <p:cNvSpPr txBox="1">
              <a:spLocks noChangeArrowheads="1"/>
            </p:cNvSpPr>
            <p:nvPr/>
          </p:nvSpPr>
          <p:spPr bwMode="auto">
            <a:xfrm>
              <a:off x="4212010" y="1381067"/>
              <a:ext cx="4467535" cy="300522"/>
            </a:xfrm>
            <a:prstGeom prst="rect">
              <a:avLst/>
            </a:prstGeom>
            <a:solidFill>
              <a:srgbClr val="FFFFCC"/>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spcAft>
                  <a:spcPts val="1000"/>
                </a:spcAft>
              </a:pPr>
              <a:r>
                <a:rPr lang="es-ES" sz="1600" b="1" dirty="0" smtClean="0">
                  <a:solidFill>
                    <a:prstClr val="black"/>
                  </a:solidFill>
                  <a:latin typeface="Arial Narrow" pitchFamily="34" charset="0"/>
                  <a:cs typeface="Arial" pitchFamily="34" charset="0"/>
                </a:rPr>
                <a:t>Plan de Activación y Adecuación de la PNDRI</a:t>
              </a:r>
              <a:endParaRPr lang="es-GT" sz="1600" b="1" dirty="0" smtClean="0">
                <a:solidFill>
                  <a:prstClr val="black"/>
                </a:solidFill>
                <a:latin typeface="Arial Narrow" pitchFamily="34" charset="0"/>
                <a:cs typeface="Arial" pitchFamily="34" charset="0"/>
              </a:endParaRPr>
            </a:p>
          </p:txBody>
        </p:sp>
        <p:sp>
          <p:nvSpPr>
            <p:cNvPr id="15" name="Text Box 10"/>
            <p:cNvSpPr txBox="1">
              <a:spLocks noChangeArrowheads="1"/>
            </p:cNvSpPr>
            <p:nvPr/>
          </p:nvSpPr>
          <p:spPr bwMode="auto">
            <a:xfrm>
              <a:off x="4283612" y="2636565"/>
              <a:ext cx="3938063" cy="287703"/>
            </a:xfrm>
            <a:prstGeom prst="rect">
              <a:avLst/>
            </a:prstGeom>
            <a:solidFill>
              <a:srgbClr val="FFFFCC"/>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spcAft>
                  <a:spcPts val="1000"/>
                </a:spcAft>
              </a:pPr>
              <a:r>
                <a:rPr lang="es-ES" sz="1600" b="1" dirty="0" smtClean="0">
                  <a:solidFill>
                    <a:prstClr val="black"/>
                  </a:solidFill>
                  <a:latin typeface="Arial Narrow" pitchFamily="34" charset="0"/>
                  <a:cs typeface="Arial" pitchFamily="34" charset="0"/>
                </a:rPr>
                <a:t>Plan </a:t>
              </a:r>
              <a:r>
                <a:rPr lang="es-ES" sz="1600" b="1" dirty="0" smtClean="0">
                  <a:solidFill>
                    <a:prstClr val="black"/>
                  </a:solidFill>
                  <a:latin typeface="Arial Narrow" pitchFamily="34" charset="0"/>
                  <a:cs typeface="Arial" pitchFamily="34" charset="0"/>
                  <a:hlinkClick r:id="rId4" action="ppaction://hlinksldjump"/>
                </a:rPr>
                <a:t>Pacto</a:t>
              </a:r>
              <a:r>
                <a:rPr lang="es-ES" sz="1600" b="1" dirty="0" smtClean="0">
                  <a:solidFill>
                    <a:prstClr val="black"/>
                  </a:solidFill>
                  <a:latin typeface="Arial Narrow" pitchFamily="34" charset="0"/>
                  <a:cs typeface="Arial" pitchFamily="34" charset="0"/>
                </a:rPr>
                <a:t> Hambre Cero</a:t>
              </a:r>
              <a:endParaRPr lang="es-GT" sz="3600" b="1" dirty="0" smtClean="0">
                <a:solidFill>
                  <a:prstClr val="black"/>
                </a:solidFill>
                <a:latin typeface="Arial" pitchFamily="34" charset="0"/>
                <a:cs typeface="Arial" pitchFamily="34" charset="0"/>
              </a:endParaRPr>
            </a:p>
          </p:txBody>
        </p:sp>
        <p:sp>
          <p:nvSpPr>
            <p:cNvPr id="16" name="Text Box 11"/>
            <p:cNvSpPr txBox="1">
              <a:spLocks noChangeArrowheads="1"/>
            </p:cNvSpPr>
            <p:nvPr/>
          </p:nvSpPr>
          <p:spPr bwMode="auto">
            <a:xfrm>
              <a:off x="4628428" y="2008459"/>
              <a:ext cx="3391633" cy="249248"/>
            </a:xfrm>
            <a:prstGeom prst="rect">
              <a:avLst/>
            </a:prstGeom>
            <a:solidFill>
              <a:srgbClr val="FFFFCC"/>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spcAft>
                  <a:spcPts val="1000"/>
                </a:spcAft>
              </a:pPr>
              <a:r>
                <a:rPr lang="es-ES" sz="1600" b="1" dirty="0" smtClean="0">
                  <a:solidFill>
                    <a:prstClr val="black"/>
                  </a:solidFill>
                  <a:latin typeface="Arial Narrow" pitchFamily="34" charset="0"/>
                  <a:cs typeface="Arial" pitchFamily="34" charset="0"/>
                </a:rPr>
                <a:t>Política Nacional de SAN </a:t>
              </a:r>
              <a:endParaRPr lang="es-GT" sz="3600" b="1" dirty="0" smtClean="0">
                <a:solidFill>
                  <a:prstClr val="black"/>
                </a:solidFill>
                <a:latin typeface="Arial" pitchFamily="34" charset="0"/>
                <a:cs typeface="Arial" pitchFamily="34" charset="0"/>
              </a:endParaRPr>
            </a:p>
          </p:txBody>
        </p:sp>
        <p:sp>
          <p:nvSpPr>
            <p:cNvPr id="17" name="AutoShape 12"/>
            <p:cNvSpPr>
              <a:spLocks noChangeArrowheads="1"/>
            </p:cNvSpPr>
            <p:nvPr/>
          </p:nvSpPr>
          <p:spPr bwMode="auto">
            <a:xfrm>
              <a:off x="1949980" y="1308429"/>
              <a:ext cx="2110350" cy="41517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lumMod val="75000"/>
              </a:schemeClr>
            </a:solidFill>
            <a:ln w="9525">
              <a:solidFill>
                <a:srgbClr val="8DB3E2"/>
              </a:solidFill>
              <a:miter lim="800000"/>
              <a:headEnd/>
              <a:tailEnd/>
            </a:ln>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s-GT">
                <a:solidFill>
                  <a:prstClr val="black"/>
                </a:solidFill>
                <a:latin typeface="Calibri"/>
              </a:endParaRPr>
            </a:p>
          </p:txBody>
        </p:sp>
      </p:grpSp>
      <p:sp>
        <p:nvSpPr>
          <p:cNvPr id="20" name="Text Box 15"/>
          <p:cNvSpPr txBox="1">
            <a:spLocks noChangeArrowheads="1"/>
          </p:cNvSpPr>
          <p:nvPr/>
        </p:nvSpPr>
        <p:spPr bwMode="auto">
          <a:xfrm>
            <a:off x="3647680" y="4352815"/>
            <a:ext cx="1218162" cy="611726"/>
          </a:xfrm>
          <a:prstGeom prst="rect">
            <a:avLst/>
          </a:prstGeom>
          <a:solidFill>
            <a:srgbClr val="FF3300"/>
          </a:solidFill>
          <a:ln w="9525">
            <a:noFill/>
            <a:miter lim="800000"/>
            <a:headEnd/>
            <a:tailEnd/>
          </a:ln>
        </p:spPr>
        <p:txBody>
          <a:bodyPr vert="horz" wrap="square" lIns="91440" tIns="45720" rIns="91440" bIns="45720" numCol="1" anchor="ctr" anchorCtr="0" compatLnSpc="1">
            <a:prstTxWarp prst="textNoShape">
              <a:avLst/>
            </a:prstTxWarp>
          </a:bodyPr>
          <a:lstStyle/>
          <a:p>
            <a:pPr algn="ctr">
              <a:spcAft>
                <a:spcPts val="1000"/>
              </a:spcAft>
            </a:pPr>
            <a:r>
              <a:rPr lang="es-ES" sz="3600" b="1" dirty="0" smtClean="0">
                <a:solidFill>
                  <a:srgbClr val="EEECE1"/>
                </a:solidFill>
                <a:latin typeface="Calibri" pitchFamily="34" charset="0"/>
                <a:cs typeface="Arial" pitchFamily="34" charset="0"/>
                <a:hlinkClick r:id="rId5" action="ppaction://hlinksldjump"/>
              </a:rPr>
              <a:t>SNER</a:t>
            </a:r>
            <a:endParaRPr lang="es-GT" sz="5400" b="1" dirty="0" smtClean="0">
              <a:solidFill>
                <a:srgbClr val="EEECE1"/>
              </a:solidFill>
              <a:latin typeface="Arial" pitchFamily="34" charset="0"/>
              <a:cs typeface="Arial" pitchFamily="34" charset="0"/>
            </a:endParaRPr>
          </a:p>
        </p:txBody>
      </p:sp>
    </p:spTree>
    <p:extLst>
      <p:ext uri="{BB962C8B-B14F-4D97-AF65-F5344CB8AC3E}">
        <p14:creationId xmlns:p14="http://schemas.microsoft.com/office/powerpoint/2010/main" val="16761438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2000"/>
                                        <p:tgtEl>
                                          <p:spTgt spid="3"/>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20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3"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14546" y="0"/>
            <a:ext cx="4714908" cy="633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t>PNDRI</a:t>
            </a:r>
            <a:endParaRPr lang="es-GT" b="1" dirty="0"/>
          </a:p>
        </p:txBody>
      </p:sp>
      <p:sp>
        <p:nvSpPr>
          <p:cNvPr id="5" name="4 Rectángulo"/>
          <p:cNvSpPr/>
          <p:nvPr/>
        </p:nvSpPr>
        <p:spPr>
          <a:xfrm>
            <a:off x="3428992" y="928670"/>
            <a:ext cx="2428892" cy="933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smtClean="0"/>
              <a:t>Plan de implementación de la PNDRI</a:t>
            </a:r>
            <a:endParaRPr lang="es-GT" b="1" dirty="0"/>
          </a:p>
        </p:txBody>
      </p:sp>
      <p:sp>
        <p:nvSpPr>
          <p:cNvPr id="6" name="5 Rectángulo"/>
          <p:cNvSpPr/>
          <p:nvPr/>
        </p:nvSpPr>
        <p:spPr>
          <a:xfrm>
            <a:off x="3857620" y="2928934"/>
            <a:ext cx="14761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t>Acuerdo de articulación MIDES - MAGA</a:t>
            </a:r>
            <a:endParaRPr lang="es-GT" sz="1400" b="1" dirty="0"/>
          </a:p>
        </p:txBody>
      </p:sp>
      <p:sp>
        <p:nvSpPr>
          <p:cNvPr id="7" name="6 Rectángulo"/>
          <p:cNvSpPr/>
          <p:nvPr/>
        </p:nvSpPr>
        <p:spPr>
          <a:xfrm>
            <a:off x="3857620" y="3929066"/>
            <a:ext cx="14761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t>Estrategia territorial de ejecución</a:t>
            </a:r>
            <a:endParaRPr lang="es-GT" sz="1400" b="1" dirty="0"/>
          </a:p>
        </p:txBody>
      </p:sp>
      <p:sp>
        <p:nvSpPr>
          <p:cNvPr id="8" name="7 Rectángulo"/>
          <p:cNvSpPr/>
          <p:nvPr/>
        </p:nvSpPr>
        <p:spPr>
          <a:xfrm>
            <a:off x="3857620" y="4929198"/>
            <a:ext cx="147616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t>Grupo participante en SNER con plan de trabajo</a:t>
            </a:r>
          </a:p>
        </p:txBody>
      </p:sp>
      <p:sp>
        <p:nvSpPr>
          <p:cNvPr id="9" name="8 Rectángulo"/>
          <p:cNvSpPr/>
          <p:nvPr/>
        </p:nvSpPr>
        <p:spPr>
          <a:xfrm>
            <a:off x="3857620" y="5929330"/>
            <a:ext cx="1476164"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t>Nuevo CADER</a:t>
            </a:r>
            <a:endParaRPr lang="es-GT" sz="1400" b="1" dirty="0"/>
          </a:p>
        </p:txBody>
      </p:sp>
      <p:sp>
        <p:nvSpPr>
          <p:cNvPr id="11" name="10 Elipse"/>
          <p:cNvSpPr/>
          <p:nvPr/>
        </p:nvSpPr>
        <p:spPr>
          <a:xfrm>
            <a:off x="5643570" y="2071678"/>
            <a:ext cx="1071570" cy="648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t>Bono Seguro</a:t>
            </a:r>
            <a:endParaRPr lang="es-GT" sz="1400" b="1" dirty="0"/>
          </a:p>
        </p:txBody>
      </p:sp>
      <p:sp>
        <p:nvSpPr>
          <p:cNvPr id="12" name="11 Elipse"/>
          <p:cNvSpPr/>
          <p:nvPr/>
        </p:nvSpPr>
        <p:spPr>
          <a:xfrm>
            <a:off x="2500298" y="2071678"/>
            <a:ext cx="1080120" cy="6480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t>PAFFEC</a:t>
            </a:r>
            <a:endParaRPr lang="es-GT" sz="1400" b="1" dirty="0"/>
          </a:p>
        </p:txBody>
      </p:sp>
      <p:sp>
        <p:nvSpPr>
          <p:cNvPr id="13" name="12 Elipse"/>
          <p:cNvSpPr/>
          <p:nvPr/>
        </p:nvSpPr>
        <p:spPr>
          <a:xfrm>
            <a:off x="1071538" y="857232"/>
            <a:ext cx="1428760"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t>El camino campesino</a:t>
            </a:r>
          </a:p>
        </p:txBody>
      </p:sp>
      <p:sp>
        <p:nvSpPr>
          <p:cNvPr id="14" name="13 Elipse"/>
          <p:cNvSpPr/>
          <p:nvPr/>
        </p:nvSpPr>
        <p:spPr>
          <a:xfrm>
            <a:off x="6786578" y="785794"/>
            <a:ext cx="1368152"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400" b="1" dirty="0" smtClean="0"/>
              <a:t>El camino de la Inclusión Social</a:t>
            </a:r>
          </a:p>
          <a:p>
            <a:pPr algn="ctr"/>
            <a:endParaRPr lang="es-GT" sz="1400" b="1" dirty="0"/>
          </a:p>
        </p:txBody>
      </p:sp>
      <p:cxnSp>
        <p:nvCxnSpPr>
          <p:cNvPr id="16" name="15 Conector recto de flecha"/>
          <p:cNvCxnSpPr/>
          <p:nvPr/>
        </p:nvCxnSpPr>
        <p:spPr>
          <a:xfrm rot="5400000">
            <a:off x="4394198" y="749282"/>
            <a:ext cx="21431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6" idx="2"/>
            <a:endCxn id="7" idx="0"/>
          </p:cNvCxnSpPr>
          <p:nvPr/>
        </p:nvCxnSpPr>
        <p:spPr>
          <a:xfrm rot="5400000">
            <a:off x="4419672" y="3753036"/>
            <a:ext cx="3520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7" idx="2"/>
            <a:endCxn id="8" idx="0"/>
          </p:cNvCxnSpPr>
          <p:nvPr/>
        </p:nvCxnSpPr>
        <p:spPr>
          <a:xfrm rot="5400000">
            <a:off x="4419672" y="4753168"/>
            <a:ext cx="3520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10800000" flipV="1">
            <a:off x="4643438" y="2571744"/>
            <a:ext cx="104786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3357555" y="2500307"/>
            <a:ext cx="1214445" cy="357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174 Conector recto de flecha"/>
          <p:cNvCxnSpPr/>
          <p:nvPr/>
        </p:nvCxnSpPr>
        <p:spPr>
          <a:xfrm rot="10800000">
            <a:off x="2571736" y="142873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188 Conector recto de flecha"/>
          <p:cNvCxnSpPr/>
          <p:nvPr/>
        </p:nvCxnSpPr>
        <p:spPr>
          <a:xfrm>
            <a:off x="5929322" y="142873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3" name="192 Conector recto de flecha"/>
          <p:cNvCxnSpPr/>
          <p:nvPr/>
        </p:nvCxnSpPr>
        <p:spPr>
          <a:xfrm>
            <a:off x="2285984" y="2000240"/>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7" name="196 Conector recto de flecha"/>
          <p:cNvCxnSpPr/>
          <p:nvPr/>
        </p:nvCxnSpPr>
        <p:spPr>
          <a:xfrm rot="10800000" flipV="1">
            <a:off x="6786578" y="2000240"/>
            <a:ext cx="21431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5400000">
            <a:off x="4419672" y="5757850"/>
            <a:ext cx="35206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345548"/>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5496" y="58614"/>
            <a:ext cx="9108504" cy="512866"/>
          </a:xfrm>
        </p:spPr>
        <p:txBody>
          <a:bodyPr>
            <a:noAutofit/>
          </a:bodyPr>
          <a:lstStyle/>
          <a:p>
            <a:r>
              <a:rPr lang="es-ES_tradnl" sz="3200" dirty="0" smtClean="0">
                <a:solidFill>
                  <a:schemeClr val="bg1"/>
                </a:solidFill>
              </a:rPr>
              <a:t>Sistema Nacional de Extensión Rural (SNER):</a:t>
            </a:r>
            <a:endParaRPr lang="es-AR" sz="2800" dirty="0">
              <a:solidFill>
                <a:schemeClr val="bg1"/>
              </a:solidFill>
            </a:endParaRPr>
          </a:p>
        </p:txBody>
      </p:sp>
      <p:sp>
        <p:nvSpPr>
          <p:cNvPr id="3" name="2 Marcador de contenido"/>
          <p:cNvSpPr>
            <a:spLocks noGrp="1"/>
          </p:cNvSpPr>
          <p:nvPr>
            <p:ph idx="1"/>
          </p:nvPr>
        </p:nvSpPr>
        <p:spPr>
          <a:xfrm>
            <a:off x="0" y="285728"/>
            <a:ext cx="9144000" cy="5733256"/>
          </a:xfrm>
        </p:spPr>
        <p:txBody>
          <a:bodyPr>
            <a:normAutofit fontScale="77500" lnSpcReduction="20000"/>
          </a:bodyPr>
          <a:lstStyle/>
          <a:p>
            <a:pPr marL="0" indent="0">
              <a:buNone/>
            </a:pPr>
            <a:endParaRPr lang="es-GT" sz="2800" dirty="0" smtClean="0">
              <a:solidFill>
                <a:srgbClr val="FFFF00"/>
              </a:solidFill>
              <a:latin typeface="Arial Narrow" pitchFamily="34" charset="0"/>
            </a:endParaRPr>
          </a:p>
          <a:p>
            <a:pPr marL="0" indent="0">
              <a:buNone/>
            </a:pPr>
            <a:r>
              <a:rPr lang="es-GT" sz="3400" b="1" dirty="0" smtClean="0">
                <a:solidFill>
                  <a:srgbClr val="FFFF00"/>
                </a:solidFill>
              </a:rPr>
              <a:t>Mandato institucional (Contribución esperada del MAGA al País): </a:t>
            </a:r>
            <a:br>
              <a:rPr lang="es-GT" sz="3400" b="1" dirty="0" smtClean="0">
                <a:solidFill>
                  <a:srgbClr val="FFFF00"/>
                </a:solidFill>
              </a:rPr>
            </a:br>
            <a:r>
              <a:rPr lang="es-GT" sz="3400" b="1" i="1" dirty="0" smtClean="0">
                <a:solidFill>
                  <a:srgbClr val="FFFF00"/>
                </a:solidFill>
              </a:rPr>
              <a:t>Promover la AF para fortalecer la Economía Campesina y contribuir al Desarrollo Rural. </a:t>
            </a:r>
          </a:p>
          <a:p>
            <a:pPr marL="0" indent="0" algn="ctr">
              <a:buNone/>
            </a:pPr>
            <a:r>
              <a:rPr lang="es-GT" sz="3400" b="1" i="1" dirty="0" smtClean="0">
                <a:solidFill>
                  <a:srgbClr val="FFFF00"/>
                </a:solidFill>
              </a:rPr>
              <a:t>¡Es hacer agricultura para comer y para vender!</a:t>
            </a:r>
          </a:p>
          <a:p>
            <a:pPr marL="0" indent="0">
              <a:buNone/>
            </a:pPr>
            <a:r>
              <a:rPr lang="es-GT" sz="3400" b="1" dirty="0" smtClean="0">
                <a:solidFill>
                  <a:srgbClr val="FFFF00"/>
                </a:solidFill>
              </a:rPr>
              <a:t>SNER:</a:t>
            </a:r>
          </a:p>
          <a:p>
            <a:pPr marL="1798638" indent="-1798638">
              <a:buNone/>
            </a:pPr>
            <a:r>
              <a:rPr lang="es-GT" b="1" dirty="0" smtClean="0">
                <a:solidFill>
                  <a:srgbClr val="FFFF00"/>
                </a:solidFill>
              </a:rPr>
              <a:t>Concepto:  	Riel para la intervención gubernamental del MAGA </a:t>
            </a:r>
          </a:p>
          <a:p>
            <a:pPr marL="1798638" indent="-1798638">
              <a:buNone/>
            </a:pPr>
            <a:r>
              <a:rPr lang="es-GT" sz="2800" b="1" dirty="0" smtClean="0">
                <a:solidFill>
                  <a:srgbClr val="FFFF00"/>
                </a:solidFill>
              </a:rPr>
              <a:t>		</a:t>
            </a:r>
            <a:r>
              <a:rPr lang="es-GT" sz="2600" b="1" i="1" dirty="0" smtClean="0">
                <a:solidFill>
                  <a:srgbClr val="FFFF00"/>
                </a:solidFill>
              </a:rPr>
              <a:t>(en relación a la economía campesina, como el sujeto priorizado de la PNDRI).</a:t>
            </a:r>
            <a:endParaRPr lang="es-GT" sz="2800" b="1" i="1" dirty="0" smtClean="0">
              <a:solidFill>
                <a:srgbClr val="FFFF00"/>
              </a:solidFill>
            </a:endParaRPr>
          </a:p>
          <a:p>
            <a:pPr marL="1798638" indent="-1798638">
              <a:buNone/>
            </a:pPr>
            <a:endParaRPr lang="es-GT" sz="2800" b="1" i="1" dirty="0" smtClean="0">
              <a:solidFill>
                <a:srgbClr val="FFFF00"/>
              </a:solidFill>
            </a:endParaRPr>
          </a:p>
          <a:p>
            <a:pPr marL="1798638" indent="-1798638">
              <a:buNone/>
            </a:pPr>
            <a:r>
              <a:rPr lang="es-MX" sz="3400" b="1" dirty="0" smtClean="0">
                <a:solidFill>
                  <a:srgbClr val="FFFF00"/>
                </a:solidFill>
              </a:rPr>
              <a:t>Objetivo:	</a:t>
            </a:r>
            <a:r>
              <a:rPr lang="es-MX" b="1" dirty="0" smtClean="0">
                <a:solidFill>
                  <a:srgbClr val="FFFF00"/>
                </a:solidFill>
              </a:rPr>
              <a:t>Potenciar las capacidades de producción, organización y autogestión de la población rural del País.</a:t>
            </a:r>
          </a:p>
          <a:p>
            <a:pPr marL="1798638" indent="-1798638">
              <a:buNone/>
            </a:pPr>
            <a:r>
              <a:rPr lang="es-MX" sz="2800" b="1" dirty="0" smtClean="0">
                <a:solidFill>
                  <a:srgbClr val="FFFF00"/>
                </a:solidFill>
              </a:rPr>
              <a:t>	</a:t>
            </a:r>
            <a:r>
              <a:rPr lang="es-MX" sz="2600" b="1" i="1" dirty="0" smtClean="0">
                <a:solidFill>
                  <a:srgbClr val="FFFF00"/>
                </a:solidFill>
              </a:rPr>
              <a:t>(mediante procesos de educación no formal y ejecución participativa que tiendan a mejorar la calidad de vida de las familias campesinas).</a:t>
            </a:r>
            <a:r>
              <a:rPr lang="es-GT" sz="2600" b="1" i="1" dirty="0" smtClean="0">
                <a:solidFill>
                  <a:srgbClr val="FFFF00"/>
                </a:solidFill>
              </a:rPr>
              <a:t> </a:t>
            </a:r>
          </a:p>
          <a:p>
            <a:pPr algn="ctr"/>
            <a:endParaRPr lang="es-GT" b="1" dirty="0" smtClean="0">
              <a:solidFill>
                <a:srgbClr val="FFFF00"/>
              </a:solidFill>
              <a:latin typeface="Arial" pitchFamily="34" charset="0"/>
              <a:cs typeface="Arial" pitchFamily="34" charset="0"/>
            </a:endParaRPr>
          </a:p>
          <a:p>
            <a:pPr marL="0" indent="0">
              <a:buNone/>
            </a:pPr>
            <a:endParaRPr lang="es-AR" sz="2800" dirty="0">
              <a:solidFill>
                <a:srgbClr val="FFFF00"/>
              </a:solidFill>
            </a:endParaRPr>
          </a:p>
        </p:txBody>
      </p:sp>
      <p:pic>
        <p:nvPicPr>
          <p:cNvPr id="4" name="Picture 5" descr="Juan Miguel Invernadero"/>
          <p:cNvPicPr>
            <a:picLocks noChangeAspect="1" noChangeArrowheads="1"/>
          </p:cNvPicPr>
          <p:nvPr/>
        </p:nvPicPr>
        <p:blipFill>
          <a:blip r:embed="rId2" cstate="print"/>
          <a:srcRect/>
          <a:stretch>
            <a:fillRect/>
          </a:stretch>
        </p:blipFill>
        <p:spPr bwMode="auto">
          <a:xfrm>
            <a:off x="5199552" y="5214950"/>
            <a:ext cx="1944216" cy="1643050"/>
          </a:xfrm>
          <a:prstGeom prst="rect">
            <a:avLst/>
          </a:prstGeom>
          <a:ln>
            <a:noFill/>
          </a:ln>
          <a:effectLst>
            <a:softEdge rad="112500"/>
          </a:effectLst>
        </p:spPr>
      </p:pic>
      <p:pic>
        <p:nvPicPr>
          <p:cNvPr id="5" name="Picture 13" descr="DSC00508_02"/>
          <p:cNvPicPr>
            <a:picLocks noChangeAspect="1" noChangeArrowheads="1"/>
          </p:cNvPicPr>
          <p:nvPr/>
        </p:nvPicPr>
        <p:blipFill>
          <a:blip r:embed="rId3" cstate="print"/>
          <a:srcRect/>
          <a:stretch>
            <a:fillRect/>
          </a:stretch>
        </p:blipFill>
        <p:spPr bwMode="auto">
          <a:xfrm>
            <a:off x="1928794" y="5214950"/>
            <a:ext cx="1643074" cy="1714512"/>
          </a:xfrm>
          <a:prstGeom prst="rect">
            <a:avLst/>
          </a:prstGeom>
          <a:ln>
            <a:noFill/>
          </a:ln>
          <a:effectLst>
            <a:softEdge rad="112500"/>
          </a:effectLst>
        </p:spPr>
      </p:pic>
      <p:pic>
        <p:nvPicPr>
          <p:cNvPr id="6" name="Picture 12"/>
          <p:cNvPicPr>
            <a:picLocks noChangeAspect="1" noChangeArrowheads="1"/>
          </p:cNvPicPr>
          <p:nvPr/>
        </p:nvPicPr>
        <p:blipFill>
          <a:blip r:embed="rId4" cstate="print"/>
          <a:srcRect/>
          <a:stretch>
            <a:fillRect/>
          </a:stretch>
        </p:blipFill>
        <p:spPr bwMode="auto">
          <a:xfrm>
            <a:off x="-71469" y="5198178"/>
            <a:ext cx="2071702" cy="1731284"/>
          </a:xfrm>
          <a:prstGeom prst="rect">
            <a:avLst/>
          </a:prstGeom>
          <a:ln>
            <a:noFill/>
          </a:ln>
          <a:effectLst>
            <a:softEdge rad="112500"/>
          </a:effectLst>
        </p:spPr>
      </p:pic>
      <p:pic>
        <p:nvPicPr>
          <p:cNvPr id="7" name="Picture 7" descr="Photo 015"/>
          <p:cNvPicPr>
            <a:picLocks noChangeAspect="1" noChangeArrowheads="1"/>
          </p:cNvPicPr>
          <p:nvPr/>
        </p:nvPicPr>
        <p:blipFill>
          <a:blip r:embed="rId5" cstate="print"/>
          <a:srcRect/>
          <a:stretch>
            <a:fillRect/>
          </a:stretch>
        </p:blipFill>
        <p:spPr bwMode="auto">
          <a:xfrm>
            <a:off x="3500430" y="5214950"/>
            <a:ext cx="1857388" cy="1714512"/>
          </a:xfrm>
          <a:prstGeom prst="rect">
            <a:avLst/>
          </a:prstGeom>
          <a:ln>
            <a:noFill/>
          </a:ln>
          <a:effectLst>
            <a:softEdge rad="112500"/>
          </a:effectLst>
        </p:spPr>
      </p:pic>
      <p:pic>
        <p:nvPicPr>
          <p:cNvPr id="8" name="7 Imagen" descr="C:\Users\victoriano\Documents\fotos pilones y accesorios de las granjas\060513-0917(001).jpg"/>
          <p:cNvPicPr/>
          <p:nvPr/>
        </p:nvPicPr>
        <p:blipFill>
          <a:blip r:embed="rId6" cstate="print"/>
          <a:srcRect/>
          <a:stretch>
            <a:fillRect/>
          </a:stretch>
        </p:blipFill>
        <p:spPr bwMode="auto">
          <a:xfrm>
            <a:off x="6983760" y="5214950"/>
            <a:ext cx="2160240" cy="1643050"/>
          </a:xfrm>
          <a:prstGeom prst="rect">
            <a:avLst/>
          </a:prstGeom>
          <a:ln>
            <a:noFill/>
          </a:ln>
          <a:effectLst>
            <a:softEdge rad="112500"/>
          </a:effectLst>
        </p:spPr>
      </p:pic>
    </p:spTree>
    <p:extLst>
      <p:ext uri="{BB962C8B-B14F-4D97-AF65-F5344CB8AC3E}">
        <p14:creationId xmlns:p14="http://schemas.microsoft.com/office/powerpoint/2010/main" val="82538548"/>
      </p:ext>
    </p:extLst>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92" y="-27384"/>
            <a:ext cx="9395520" cy="68818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7"/>
          <p:cNvSpPr>
            <a:spLocks noChangeArrowheads="1"/>
          </p:cNvSpPr>
          <p:nvPr/>
        </p:nvSpPr>
        <p:spPr bwMode="auto">
          <a:xfrm>
            <a:off x="395536" y="363434"/>
            <a:ext cx="828092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3200" b="1" dirty="0" smtClean="0">
                <a:solidFill>
                  <a:schemeClr val="tx2">
                    <a:lumMod val="75000"/>
                  </a:schemeClr>
                </a:solidFill>
                <a:latin typeface="Arial" pitchFamily="34" charset="0"/>
                <a:cs typeface="Arial" pitchFamily="34" charset="0"/>
              </a:rPr>
              <a:t>El servicio y el concepto de extensión</a:t>
            </a:r>
            <a:endParaRPr lang="es-GT" sz="3200" b="1" dirty="0" smtClean="0">
              <a:solidFill>
                <a:schemeClr val="tx2">
                  <a:lumMod val="75000"/>
                </a:schemeClr>
              </a:solidFill>
              <a:latin typeface="Arial" pitchFamily="34" charset="0"/>
              <a:cs typeface="Arial" pitchFamily="34" charset="0"/>
            </a:endParaRPr>
          </a:p>
        </p:txBody>
      </p:sp>
      <p:sp>
        <p:nvSpPr>
          <p:cNvPr id="6" name="5 Rectángulo"/>
          <p:cNvSpPr/>
          <p:nvPr/>
        </p:nvSpPr>
        <p:spPr>
          <a:xfrm>
            <a:off x="1907704" y="1268760"/>
            <a:ext cx="5067799" cy="480131"/>
          </a:xfrm>
          <a:prstGeom prst="rect">
            <a:avLst/>
          </a:prstGeom>
        </p:spPr>
        <p:txBody>
          <a:bodyPr wrap="none">
            <a:spAutoFit/>
          </a:bodyPr>
          <a:lstStyle/>
          <a:p>
            <a:pPr algn="ctr">
              <a:lnSpc>
                <a:spcPct val="90000"/>
              </a:lnSpc>
            </a:pPr>
            <a:r>
              <a:rPr lang="es-MX" sz="2800" b="1" dirty="0">
                <a:solidFill>
                  <a:schemeClr val="bg1"/>
                </a:solidFill>
              </a:rPr>
              <a:t>EXTENSION  - “RIEL”.  Significado</a:t>
            </a:r>
            <a:r>
              <a:rPr lang="es-MX" b="1" dirty="0">
                <a:solidFill>
                  <a:schemeClr val="bg1"/>
                </a:solidFill>
              </a:rPr>
              <a:t>.</a:t>
            </a:r>
          </a:p>
        </p:txBody>
      </p:sp>
      <p:sp>
        <p:nvSpPr>
          <p:cNvPr id="7" name="6 Rectángulo"/>
          <p:cNvSpPr/>
          <p:nvPr/>
        </p:nvSpPr>
        <p:spPr>
          <a:xfrm>
            <a:off x="751548" y="1926912"/>
            <a:ext cx="7560840" cy="2308324"/>
          </a:xfrm>
          <a:prstGeom prst="rect">
            <a:avLst/>
          </a:prstGeom>
        </p:spPr>
        <p:txBody>
          <a:bodyPr wrap="square">
            <a:spAutoFit/>
          </a:bodyPr>
          <a:lstStyle/>
          <a:p>
            <a:pPr algn="just">
              <a:lnSpc>
                <a:spcPct val="90000"/>
              </a:lnSpc>
            </a:pPr>
            <a:r>
              <a:rPr lang="es-MX" sz="3200" dirty="0">
                <a:solidFill>
                  <a:schemeClr val="bg1"/>
                </a:solidFill>
              </a:rPr>
              <a:t>El </a:t>
            </a:r>
            <a:r>
              <a:rPr lang="es-MX" sz="3200" dirty="0" smtClean="0">
                <a:solidFill>
                  <a:schemeClr val="bg1"/>
                </a:solidFill>
              </a:rPr>
              <a:t>MAGA en general y el MIDES </a:t>
            </a:r>
            <a:r>
              <a:rPr lang="es-MX" sz="3200" dirty="0">
                <a:solidFill>
                  <a:schemeClr val="bg1"/>
                </a:solidFill>
              </a:rPr>
              <a:t>deben ver en las A. de Extensión, un medio que les facilita su llegada al territorio.  No quiere decir que las Agencias deban ejecutar directamente todo.  Son el canal “el RIEL”.</a:t>
            </a:r>
          </a:p>
        </p:txBody>
      </p:sp>
      <p:sp>
        <p:nvSpPr>
          <p:cNvPr id="8" name="7 Rectángulo"/>
          <p:cNvSpPr/>
          <p:nvPr/>
        </p:nvSpPr>
        <p:spPr>
          <a:xfrm>
            <a:off x="751548" y="4348261"/>
            <a:ext cx="7420852" cy="1569660"/>
          </a:xfrm>
          <a:prstGeom prst="rect">
            <a:avLst/>
          </a:prstGeom>
        </p:spPr>
        <p:txBody>
          <a:bodyPr wrap="square">
            <a:spAutoFit/>
          </a:bodyPr>
          <a:lstStyle/>
          <a:p>
            <a:r>
              <a:rPr lang="es-MX" sz="3200" dirty="0">
                <a:solidFill>
                  <a:schemeClr val="bg1"/>
                </a:solidFill>
              </a:rPr>
              <a:t>Institucionalmente la extensión es el “RIEL”, responsable del aterrizaje de la política del </a:t>
            </a:r>
            <a:r>
              <a:rPr lang="es-MX" sz="3200" dirty="0" smtClean="0">
                <a:solidFill>
                  <a:schemeClr val="bg1"/>
                </a:solidFill>
              </a:rPr>
              <a:t>MAGA, del PAFFEC.. </a:t>
            </a:r>
            <a:endParaRPr lang="es-GT" sz="3200" dirty="0">
              <a:solidFill>
                <a:schemeClr val="bg1"/>
              </a:solidFill>
            </a:endParaRPr>
          </a:p>
        </p:txBody>
      </p:sp>
    </p:spTree>
    <p:extLst>
      <p:ext uri="{BB962C8B-B14F-4D97-AF65-F5344CB8AC3E}">
        <p14:creationId xmlns:p14="http://schemas.microsoft.com/office/powerpoint/2010/main" val="6089923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4"/>
            <a:ext cx="9413776" cy="68818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7"/>
          <p:cNvSpPr>
            <a:spLocks noChangeArrowheads="1"/>
          </p:cNvSpPr>
          <p:nvPr/>
        </p:nvSpPr>
        <p:spPr bwMode="auto">
          <a:xfrm>
            <a:off x="755576" y="448216"/>
            <a:ext cx="792088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3200" b="1" dirty="0" smtClean="0">
                <a:solidFill>
                  <a:schemeClr val="tx2">
                    <a:lumMod val="75000"/>
                  </a:schemeClr>
                </a:solidFill>
                <a:latin typeface="Arial" pitchFamily="34" charset="0"/>
                <a:cs typeface="Arial" pitchFamily="34" charset="0"/>
              </a:rPr>
              <a:t>El servicio y el concepto de extensión </a:t>
            </a:r>
            <a:endParaRPr lang="es-GT" sz="3200" b="1" dirty="0" smtClean="0">
              <a:solidFill>
                <a:schemeClr val="tx2">
                  <a:lumMod val="75000"/>
                </a:schemeClr>
              </a:solidFill>
              <a:latin typeface="Arial" pitchFamily="34" charset="0"/>
              <a:cs typeface="Arial" pitchFamily="34" charset="0"/>
            </a:endParaRPr>
          </a:p>
        </p:txBody>
      </p:sp>
      <p:sp>
        <p:nvSpPr>
          <p:cNvPr id="6" name="5 Rectángulo"/>
          <p:cNvSpPr/>
          <p:nvPr/>
        </p:nvSpPr>
        <p:spPr>
          <a:xfrm>
            <a:off x="755576" y="1484784"/>
            <a:ext cx="7416824" cy="1006429"/>
          </a:xfrm>
          <a:prstGeom prst="rect">
            <a:avLst/>
          </a:prstGeom>
        </p:spPr>
        <p:txBody>
          <a:bodyPr wrap="square">
            <a:spAutoFit/>
          </a:bodyPr>
          <a:lstStyle/>
          <a:p>
            <a:pPr algn="ctr">
              <a:lnSpc>
                <a:spcPct val="90000"/>
              </a:lnSpc>
            </a:pPr>
            <a:r>
              <a:rPr lang="es-MX" sz="2400" b="1" dirty="0">
                <a:solidFill>
                  <a:schemeClr val="bg1"/>
                </a:solidFill>
                <a:latin typeface="Arial" pitchFamily="34" charset="0"/>
                <a:cs typeface="Arial" pitchFamily="34" charset="0"/>
              </a:rPr>
              <a:t>EXTENSION  - “RIEL”.  Significado</a:t>
            </a:r>
            <a:r>
              <a:rPr lang="es-MX" sz="2400" b="1" dirty="0">
                <a:solidFill>
                  <a:prstClr val="black"/>
                </a:solidFill>
                <a:latin typeface="Arial" pitchFamily="34" charset="0"/>
                <a:cs typeface="Arial" pitchFamily="34" charset="0"/>
              </a:rPr>
              <a:t>.</a:t>
            </a:r>
          </a:p>
          <a:p>
            <a:pPr algn="ctr">
              <a:lnSpc>
                <a:spcPct val="90000"/>
              </a:lnSpc>
            </a:pPr>
            <a:endParaRPr lang="es-MX" b="1" dirty="0">
              <a:solidFill>
                <a:prstClr val="black"/>
              </a:solidFill>
            </a:endParaRPr>
          </a:p>
          <a:p>
            <a:pPr algn="just">
              <a:lnSpc>
                <a:spcPct val="90000"/>
              </a:lnSpc>
            </a:pPr>
            <a:r>
              <a:rPr lang="es-MX" sz="2400" dirty="0">
                <a:solidFill>
                  <a:schemeClr val="bg1"/>
                </a:solidFill>
                <a:latin typeface="Arial" pitchFamily="34" charset="0"/>
                <a:cs typeface="Arial" pitchFamily="34" charset="0"/>
              </a:rPr>
              <a:t>Debe </a:t>
            </a:r>
            <a:r>
              <a:rPr lang="es-MX" sz="2400" dirty="0" smtClean="0">
                <a:solidFill>
                  <a:schemeClr val="bg1"/>
                </a:solidFill>
                <a:latin typeface="Arial" pitchFamily="34" charset="0"/>
                <a:cs typeface="Arial" pitchFamily="34" charset="0"/>
              </a:rPr>
              <a:t>comprenderse </a:t>
            </a:r>
            <a:r>
              <a:rPr lang="es-MX" sz="2400" dirty="0">
                <a:solidFill>
                  <a:schemeClr val="bg1"/>
                </a:solidFill>
                <a:latin typeface="Arial" pitchFamily="34" charset="0"/>
                <a:cs typeface="Arial" pitchFamily="34" charset="0"/>
              </a:rPr>
              <a:t>que es el “RIEL</a:t>
            </a:r>
            <a:r>
              <a:rPr lang="es-MX" sz="2400" dirty="0" smtClean="0">
                <a:solidFill>
                  <a:schemeClr val="bg1"/>
                </a:solidFill>
                <a:latin typeface="Arial" pitchFamily="34" charset="0"/>
                <a:cs typeface="Arial" pitchFamily="34" charset="0"/>
              </a:rPr>
              <a:t>” </a:t>
            </a:r>
            <a:r>
              <a:rPr lang="es-MX" sz="2400" dirty="0">
                <a:solidFill>
                  <a:schemeClr val="bg1"/>
                </a:solidFill>
                <a:latin typeface="Arial" pitchFamily="34" charset="0"/>
                <a:cs typeface="Arial" pitchFamily="34" charset="0"/>
              </a:rPr>
              <a:t>el que </a:t>
            </a:r>
            <a:r>
              <a:rPr lang="es-MX" sz="2400" dirty="0" smtClean="0">
                <a:solidFill>
                  <a:schemeClr val="bg1"/>
                </a:solidFill>
                <a:latin typeface="Arial" pitchFamily="34" charset="0"/>
                <a:cs typeface="Arial" pitchFamily="34" charset="0"/>
              </a:rPr>
              <a:t>une.</a:t>
            </a:r>
            <a:endParaRPr lang="es-GT" sz="2400" dirty="0">
              <a:solidFill>
                <a:schemeClr val="bg1"/>
              </a:solidFill>
              <a:latin typeface="Arial" pitchFamily="34" charset="0"/>
              <a:cs typeface="Arial" pitchFamily="34" charset="0"/>
            </a:endParaRPr>
          </a:p>
        </p:txBody>
      </p:sp>
      <p:sp>
        <p:nvSpPr>
          <p:cNvPr id="7" name="6 Rectángulo"/>
          <p:cNvSpPr/>
          <p:nvPr/>
        </p:nvSpPr>
        <p:spPr>
          <a:xfrm>
            <a:off x="755576" y="2898810"/>
            <a:ext cx="7416824" cy="2806922"/>
          </a:xfrm>
          <a:prstGeom prst="rect">
            <a:avLst/>
          </a:prstGeom>
        </p:spPr>
        <p:txBody>
          <a:bodyPr wrap="square">
            <a:spAutoFit/>
          </a:bodyPr>
          <a:lstStyle/>
          <a:p>
            <a:pPr algn="just">
              <a:lnSpc>
                <a:spcPct val="90000"/>
              </a:lnSpc>
            </a:pPr>
            <a:r>
              <a:rPr lang="es-MX" sz="2800" b="1" dirty="0">
                <a:solidFill>
                  <a:schemeClr val="bg1"/>
                </a:solidFill>
                <a:latin typeface="Arial" pitchFamily="34" charset="0"/>
                <a:cs typeface="Arial" pitchFamily="34" charset="0"/>
              </a:rPr>
              <a:t>La extensión no es un simple canal, un simple “RIEL</a:t>
            </a:r>
            <a:r>
              <a:rPr lang="es-MX" sz="2800" b="1" dirty="0" smtClean="0">
                <a:solidFill>
                  <a:schemeClr val="bg1"/>
                </a:solidFill>
                <a:latin typeface="Arial" pitchFamily="34" charset="0"/>
                <a:cs typeface="Arial" pitchFamily="34" charset="0"/>
              </a:rPr>
              <a:t>”, una simple conexión.  </a:t>
            </a:r>
            <a:endParaRPr lang="es-MX" sz="2800" b="1" dirty="0">
              <a:solidFill>
                <a:schemeClr val="bg1"/>
              </a:solidFill>
              <a:latin typeface="Arial" pitchFamily="34" charset="0"/>
              <a:cs typeface="Arial" pitchFamily="34" charset="0"/>
            </a:endParaRPr>
          </a:p>
          <a:p>
            <a:pPr algn="just">
              <a:lnSpc>
                <a:spcPct val="90000"/>
              </a:lnSpc>
            </a:pPr>
            <a:endParaRPr lang="es-MX" sz="2800" b="1" dirty="0" smtClean="0">
              <a:solidFill>
                <a:schemeClr val="bg1"/>
              </a:solidFill>
              <a:latin typeface="Arial" pitchFamily="34" charset="0"/>
              <a:cs typeface="Arial" pitchFamily="34" charset="0"/>
            </a:endParaRPr>
          </a:p>
          <a:p>
            <a:pPr algn="just">
              <a:lnSpc>
                <a:spcPct val="90000"/>
              </a:lnSpc>
            </a:pPr>
            <a:r>
              <a:rPr lang="es-MX" sz="2800" b="1" dirty="0" smtClean="0">
                <a:solidFill>
                  <a:schemeClr val="bg1"/>
                </a:solidFill>
                <a:latin typeface="Arial" pitchFamily="34" charset="0"/>
                <a:cs typeface="Arial" pitchFamily="34" charset="0"/>
              </a:rPr>
              <a:t>Significa </a:t>
            </a:r>
            <a:r>
              <a:rPr lang="es-MX" sz="2800" b="1" dirty="0">
                <a:solidFill>
                  <a:schemeClr val="bg1"/>
                </a:solidFill>
                <a:latin typeface="Arial" pitchFamily="34" charset="0"/>
                <a:cs typeface="Arial" pitchFamily="34" charset="0"/>
              </a:rPr>
              <a:t>que </a:t>
            </a:r>
            <a:r>
              <a:rPr lang="es-MX" sz="2800" b="1" dirty="0" smtClean="0">
                <a:solidFill>
                  <a:schemeClr val="bg1"/>
                </a:solidFill>
                <a:latin typeface="Arial" pitchFamily="34" charset="0"/>
                <a:cs typeface="Arial" pitchFamily="34" charset="0"/>
              </a:rPr>
              <a:t>quién hace extensión sabe </a:t>
            </a:r>
            <a:r>
              <a:rPr lang="es-MX" sz="2800" b="1" dirty="0">
                <a:solidFill>
                  <a:schemeClr val="bg1"/>
                </a:solidFill>
                <a:latin typeface="Arial" pitchFamily="34" charset="0"/>
                <a:cs typeface="Arial" pitchFamily="34" charset="0"/>
              </a:rPr>
              <a:t>relacionarse con  la familia </a:t>
            </a:r>
            <a:r>
              <a:rPr lang="es-MX" sz="2800" b="1" dirty="0" smtClean="0">
                <a:solidFill>
                  <a:schemeClr val="bg1"/>
                </a:solidFill>
                <a:latin typeface="Arial" pitchFamily="34" charset="0"/>
                <a:cs typeface="Arial" pitchFamily="34" charset="0"/>
              </a:rPr>
              <a:t>rural. Esta conexión humana es extensión.  </a:t>
            </a:r>
            <a:r>
              <a:rPr lang="es-MX" sz="2800" b="1" dirty="0">
                <a:solidFill>
                  <a:schemeClr val="bg1"/>
                </a:solidFill>
                <a:latin typeface="Arial" pitchFamily="34" charset="0"/>
                <a:cs typeface="Arial" pitchFamily="34" charset="0"/>
              </a:rPr>
              <a:t>El “riel”, la EXTENSION, es una relación social.</a:t>
            </a:r>
          </a:p>
        </p:txBody>
      </p:sp>
    </p:spTree>
    <p:extLst>
      <p:ext uri="{BB962C8B-B14F-4D97-AF65-F5344CB8AC3E}">
        <p14:creationId xmlns:p14="http://schemas.microsoft.com/office/powerpoint/2010/main" val="6089923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7"/>
          <p:cNvSpPr>
            <a:spLocks noChangeArrowheads="1"/>
          </p:cNvSpPr>
          <p:nvPr/>
        </p:nvSpPr>
        <p:spPr bwMode="auto">
          <a:xfrm>
            <a:off x="0" y="-153888"/>
            <a:ext cx="9144000" cy="707886"/>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000" dirty="0" smtClean="0">
                <a:solidFill>
                  <a:prstClr val="white"/>
                </a:solidFill>
              </a:rPr>
              <a:t>El servicio y el concepto de extensión</a:t>
            </a:r>
            <a:endParaRPr lang="es-GT" sz="4000" b="1" dirty="0">
              <a:solidFill>
                <a:prstClr val="white"/>
              </a:solidFill>
              <a:latin typeface="Arial Narrow" pitchFamily="34" charset="0"/>
              <a:cs typeface="Arial" pitchFamily="34" charset="0"/>
            </a:endParaRPr>
          </a:p>
        </p:txBody>
      </p:sp>
      <p:sp>
        <p:nvSpPr>
          <p:cNvPr id="8" name="7 Rectángulo"/>
          <p:cNvSpPr/>
          <p:nvPr/>
        </p:nvSpPr>
        <p:spPr>
          <a:xfrm>
            <a:off x="539552" y="862144"/>
            <a:ext cx="8208912" cy="9731895"/>
          </a:xfrm>
          <a:prstGeom prst="rect">
            <a:avLst/>
          </a:prstGeom>
        </p:spPr>
        <p:txBody>
          <a:bodyPr wrap="square">
            <a:spAutoFit/>
          </a:bodyPr>
          <a:lstStyle/>
          <a:p>
            <a:pPr algn="just">
              <a:lnSpc>
                <a:spcPct val="90000"/>
              </a:lnSpc>
            </a:pPr>
            <a:r>
              <a:rPr lang="es-ES" sz="3600" b="1" dirty="0" smtClean="0">
                <a:solidFill>
                  <a:prstClr val="black"/>
                </a:solidFill>
              </a:rPr>
              <a:t>En general:</a:t>
            </a:r>
          </a:p>
          <a:p>
            <a:pPr algn="just">
              <a:lnSpc>
                <a:spcPct val="90000"/>
              </a:lnSpc>
            </a:pPr>
            <a:endParaRPr lang="es-ES" sz="3600" b="1" dirty="0">
              <a:solidFill>
                <a:prstClr val="black"/>
              </a:solidFill>
            </a:endParaRPr>
          </a:p>
          <a:p>
            <a:pPr algn="just">
              <a:lnSpc>
                <a:spcPct val="90000"/>
              </a:lnSpc>
            </a:pPr>
            <a:r>
              <a:rPr lang="es-ES" sz="3200" b="1" dirty="0" smtClean="0">
                <a:solidFill>
                  <a:prstClr val="black"/>
                </a:solidFill>
              </a:rPr>
              <a:t>La idea de extensión a la que nos referimos es la que surge de la necesidad de extender conocimientos;  agrícolas para nuestro caso. Es educación no formal.</a:t>
            </a:r>
          </a:p>
          <a:p>
            <a:pPr algn="just">
              <a:lnSpc>
                <a:spcPct val="90000"/>
              </a:lnSpc>
            </a:pPr>
            <a:endParaRPr lang="es-ES" sz="3200" b="1" dirty="0">
              <a:solidFill>
                <a:prstClr val="black"/>
              </a:solidFill>
            </a:endParaRPr>
          </a:p>
          <a:p>
            <a:pPr algn="just">
              <a:lnSpc>
                <a:spcPct val="90000"/>
              </a:lnSpc>
            </a:pPr>
            <a:r>
              <a:rPr lang="es-ES" sz="3200" b="1" dirty="0" smtClean="0">
                <a:solidFill>
                  <a:prstClr val="black"/>
                </a:solidFill>
              </a:rPr>
              <a:t>El extensionista siempre trabaja con grupos humanos, familias campesinas. La extensión es una relación humana.</a:t>
            </a:r>
          </a:p>
          <a:p>
            <a:pPr algn="just">
              <a:lnSpc>
                <a:spcPct val="90000"/>
              </a:lnSpc>
            </a:pPr>
            <a:endParaRPr lang="es-ES" sz="3200" b="1" dirty="0">
              <a:solidFill>
                <a:prstClr val="black"/>
              </a:solidFill>
            </a:endParaRPr>
          </a:p>
          <a:p>
            <a:pPr algn="just">
              <a:lnSpc>
                <a:spcPct val="90000"/>
              </a:lnSpc>
            </a:pPr>
            <a:r>
              <a:rPr lang="es-ES" sz="3200" b="1" dirty="0" smtClean="0">
                <a:solidFill>
                  <a:prstClr val="black"/>
                </a:solidFill>
              </a:rPr>
              <a:t>El fomento de la participación comunitaria es el principio del como hacer extensión HOY.</a:t>
            </a:r>
            <a:endParaRPr lang="es-ES" sz="3200" b="1" dirty="0">
              <a:solidFill>
                <a:prstClr val="black"/>
              </a:solidFill>
            </a:endParaRPr>
          </a:p>
          <a:p>
            <a:pPr algn="just">
              <a:lnSpc>
                <a:spcPct val="90000"/>
              </a:lnSpc>
            </a:pPr>
            <a:endParaRPr lang="es-ES" sz="3600" dirty="0">
              <a:solidFill>
                <a:prstClr val="black"/>
              </a:solidFill>
            </a:endParaRPr>
          </a:p>
          <a:p>
            <a:pPr algn="just">
              <a:lnSpc>
                <a:spcPct val="90000"/>
              </a:lnSpc>
            </a:pPr>
            <a:endParaRPr lang="es-ES" sz="3600" dirty="0">
              <a:solidFill>
                <a:prstClr val="black"/>
              </a:solidFill>
            </a:endParaRPr>
          </a:p>
          <a:p>
            <a:pPr algn="just">
              <a:lnSpc>
                <a:spcPct val="90000"/>
              </a:lnSpc>
            </a:pPr>
            <a:endParaRPr lang="es-ES" sz="3600" dirty="0">
              <a:solidFill>
                <a:prstClr val="black"/>
              </a:solidFill>
            </a:endParaRPr>
          </a:p>
          <a:p>
            <a:pPr algn="just">
              <a:lnSpc>
                <a:spcPct val="90000"/>
              </a:lnSpc>
            </a:pPr>
            <a:endParaRPr lang="es-GT" sz="3600" dirty="0">
              <a:solidFill>
                <a:prstClr val="black"/>
              </a:solidFill>
            </a:endParaRPr>
          </a:p>
          <a:p>
            <a:pPr>
              <a:lnSpc>
                <a:spcPct val="90000"/>
              </a:lnSpc>
            </a:pPr>
            <a:r>
              <a:rPr lang="es-MX" sz="3200" b="1" dirty="0">
                <a:solidFill>
                  <a:prstClr val="black"/>
                </a:solidFill>
              </a:rPr>
              <a:t>  </a:t>
            </a:r>
          </a:p>
          <a:p>
            <a:pPr>
              <a:lnSpc>
                <a:spcPct val="90000"/>
              </a:lnSpc>
            </a:pPr>
            <a:endParaRPr lang="es-MX" sz="3200" dirty="0">
              <a:solidFill>
                <a:prstClr val="black"/>
              </a:solidFill>
            </a:endParaRPr>
          </a:p>
          <a:p>
            <a:pPr>
              <a:lnSpc>
                <a:spcPct val="90000"/>
              </a:lnSpc>
            </a:pPr>
            <a:endParaRPr lang="es-MX" sz="3200" dirty="0">
              <a:solidFill>
                <a:prstClr val="black"/>
              </a:solidFill>
            </a:endParaRPr>
          </a:p>
          <a:p>
            <a:pPr>
              <a:lnSpc>
                <a:spcPct val="90000"/>
              </a:lnSpc>
            </a:pPr>
            <a:endParaRPr lang="es-MX" sz="3200" dirty="0">
              <a:solidFill>
                <a:prstClr val="black"/>
              </a:solidFill>
            </a:endParaRPr>
          </a:p>
        </p:txBody>
      </p:sp>
      <p:sp>
        <p:nvSpPr>
          <p:cNvPr id="5" name="4 Rectángulo"/>
          <p:cNvSpPr/>
          <p:nvPr/>
        </p:nvSpPr>
        <p:spPr>
          <a:xfrm>
            <a:off x="467544" y="4413299"/>
            <a:ext cx="8208912" cy="1138773"/>
          </a:xfrm>
          <a:prstGeom prst="rect">
            <a:avLst/>
          </a:prstGeom>
        </p:spPr>
        <p:txBody>
          <a:bodyPr wrap="square">
            <a:spAutoFit/>
          </a:bodyPr>
          <a:lstStyle/>
          <a:p>
            <a:pPr marL="342900" indent="-342900">
              <a:buFont typeface="Arial" charset="0"/>
              <a:buChar char="•"/>
              <a:defRPr/>
            </a:pPr>
            <a:endParaRPr lang="es-MX" sz="2400" b="1" dirty="0">
              <a:solidFill>
                <a:prstClr val="black"/>
              </a:solidFill>
              <a:latin typeface="Arial Narrow" pitchFamily="34" charset="0"/>
            </a:endParaRPr>
          </a:p>
          <a:p>
            <a:pPr marL="342900" indent="-342900">
              <a:buFont typeface="Arial" charset="0"/>
              <a:buChar char="•"/>
              <a:defRPr/>
            </a:pPr>
            <a:endParaRPr lang="es-MX" sz="2400" b="1" dirty="0">
              <a:solidFill>
                <a:prstClr val="black"/>
              </a:solidFill>
              <a:latin typeface="Arial Narrow" pitchFamily="34" charset="0"/>
            </a:endParaRPr>
          </a:p>
          <a:p>
            <a:pPr marL="742950" lvl="1" indent="-285750">
              <a:defRPr/>
            </a:pPr>
            <a:endParaRPr lang="es-GT" sz="2000" dirty="0">
              <a:solidFill>
                <a:prstClr val="black"/>
              </a:solidFill>
            </a:endParaRPr>
          </a:p>
        </p:txBody>
      </p:sp>
    </p:spTree>
    <p:extLst>
      <p:ext uri="{BB962C8B-B14F-4D97-AF65-F5344CB8AC3E}">
        <p14:creationId xmlns:p14="http://schemas.microsoft.com/office/powerpoint/2010/main" val="1447626426"/>
      </p:ext>
    </p:extLst>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7"/>
          <p:cNvSpPr>
            <a:spLocks noChangeArrowheads="1"/>
          </p:cNvSpPr>
          <p:nvPr/>
        </p:nvSpPr>
        <p:spPr bwMode="auto">
          <a:xfrm>
            <a:off x="0" y="-153888"/>
            <a:ext cx="9144000" cy="707886"/>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000" dirty="0">
                <a:solidFill>
                  <a:prstClr val="white"/>
                </a:solidFill>
              </a:rPr>
              <a:t>El servicio y el concepto de extensión</a:t>
            </a:r>
            <a:endParaRPr lang="es-GT" sz="4000" b="1" dirty="0">
              <a:solidFill>
                <a:prstClr val="white"/>
              </a:solidFill>
              <a:latin typeface="Arial Narrow" pitchFamily="34" charset="0"/>
              <a:cs typeface="Arial" pitchFamily="34" charset="0"/>
            </a:endParaRPr>
          </a:p>
        </p:txBody>
      </p:sp>
      <p:sp>
        <p:nvSpPr>
          <p:cNvPr id="8" name="7 Rectángulo"/>
          <p:cNvSpPr/>
          <p:nvPr/>
        </p:nvSpPr>
        <p:spPr>
          <a:xfrm>
            <a:off x="539552" y="862144"/>
            <a:ext cx="8208912" cy="8753165"/>
          </a:xfrm>
          <a:prstGeom prst="rect">
            <a:avLst/>
          </a:prstGeom>
        </p:spPr>
        <p:txBody>
          <a:bodyPr wrap="square">
            <a:spAutoFit/>
          </a:bodyPr>
          <a:lstStyle/>
          <a:p>
            <a:pPr lvl="0">
              <a:spcBef>
                <a:spcPct val="20000"/>
              </a:spcBef>
            </a:pPr>
            <a:r>
              <a:rPr lang="es-GT" sz="2400" b="1" dirty="0" smtClean="0">
                <a:solidFill>
                  <a:prstClr val="black"/>
                </a:solidFill>
              </a:rPr>
              <a:t>¿Qué </a:t>
            </a:r>
            <a:r>
              <a:rPr lang="es-GT" sz="2400" b="1" dirty="0">
                <a:solidFill>
                  <a:prstClr val="black"/>
                </a:solidFill>
              </a:rPr>
              <a:t>hacemos cuándo tratamos de establecer el quehacer del grupo?  (Qué es lo que debemos hacer). Y ¿Qué es lo que buscamos realmente?</a:t>
            </a:r>
          </a:p>
          <a:p>
            <a:pPr marL="342900" lvl="0" indent="-342900" algn="just">
              <a:spcBef>
                <a:spcPct val="20000"/>
              </a:spcBef>
              <a:buFont typeface="Arial" pitchFamily="34" charset="0"/>
              <a:buChar char="•"/>
            </a:pPr>
            <a:r>
              <a:rPr lang="es-GT" sz="2400" dirty="0" smtClean="0">
                <a:solidFill>
                  <a:prstClr val="black"/>
                </a:solidFill>
              </a:rPr>
              <a:t>Damos </a:t>
            </a:r>
            <a:r>
              <a:rPr lang="es-GT" sz="2400" dirty="0">
                <a:solidFill>
                  <a:prstClr val="black"/>
                </a:solidFill>
              </a:rPr>
              <a:t>participación a los miembros del grupo.  ¿Porqué damos esta participación? </a:t>
            </a:r>
            <a:r>
              <a:rPr lang="es-GT" sz="2400" dirty="0" smtClean="0">
                <a:solidFill>
                  <a:prstClr val="black"/>
                </a:solidFill>
              </a:rPr>
              <a:t> Reconocemos y creemos en el grupo.</a:t>
            </a:r>
            <a:endParaRPr lang="es-GT" sz="2400" dirty="0">
              <a:solidFill>
                <a:prstClr val="black"/>
              </a:solidFill>
            </a:endParaRPr>
          </a:p>
          <a:p>
            <a:pPr marL="342900" lvl="0" indent="-342900" algn="just">
              <a:spcBef>
                <a:spcPct val="20000"/>
              </a:spcBef>
              <a:buFont typeface="Arial" pitchFamily="34" charset="0"/>
              <a:buChar char="•"/>
            </a:pPr>
            <a:r>
              <a:rPr lang="es-GT" sz="2400" dirty="0" smtClean="0">
                <a:solidFill>
                  <a:prstClr val="black"/>
                </a:solidFill>
              </a:rPr>
              <a:t>Se establece una comunicación educativa, una relación de extensión y se detectan las prioridades del fortalecimiento </a:t>
            </a:r>
            <a:r>
              <a:rPr lang="es-GT" sz="2400" dirty="0">
                <a:solidFill>
                  <a:prstClr val="black"/>
                </a:solidFill>
              </a:rPr>
              <a:t>del sistema productivo familiar. </a:t>
            </a:r>
            <a:r>
              <a:rPr lang="es-GT" sz="2400" dirty="0" smtClean="0">
                <a:solidFill>
                  <a:prstClr val="black"/>
                </a:solidFill>
              </a:rPr>
              <a:t>Esto </a:t>
            </a:r>
            <a:r>
              <a:rPr lang="es-GT" sz="2400" dirty="0">
                <a:solidFill>
                  <a:prstClr val="black"/>
                </a:solidFill>
              </a:rPr>
              <a:t>es lo que da la perspectiva de mejorar, es decir, el mejoramiento se ve posible.</a:t>
            </a:r>
          </a:p>
          <a:p>
            <a:pPr marL="342900" lvl="0" indent="-342900" algn="just">
              <a:spcBef>
                <a:spcPct val="20000"/>
              </a:spcBef>
              <a:buFont typeface="Arial" pitchFamily="34" charset="0"/>
              <a:buChar char="•"/>
            </a:pPr>
            <a:r>
              <a:rPr lang="es-GT" sz="2400" dirty="0" smtClean="0">
                <a:solidFill>
                  <a:prstClr val="black"/>
                </a:solidFill>
              </a:rPr>
              <a:t>Ahora bien buscamos el consenso, pero, ¿El </a:t>
            </a:r>
            <a:r>
              <a:rPr lang="es-GT" sz="2400" dirty="0">
                <a:solidFill>
                  <a:prstClr val="black"/>
                </a:solidFill>
              </a:rPr>
              <a:t>consenso es automático? …… </a:t>
            </a:r>
            <a:r>
              <a:rPr lang="es-GT" sz="2400" dirty="0" smtClean="0">
                <a:solidFill>
                  <a:prstClr val="black"/>
                </a:solidFill>
              </a:rPr>
              <a:t>Esta </a:t>
            </a:r>
            <a:r>
              <a:rPr lang="es-GT" sz="2400" dirty="0">
                <a:solidFill>
                  <a:prstClr val="black"/>
                </a:solidFill>
              </a:rPr>
              <a:t>confrontación se le conoce como CONFLICTO.  Si en una relación no hay conflicto  es porque ambas partes piensan lo mismo.  </a:t>
            </a:r>
            <a:endParaRPr lang="es-ES" sz="2400" dirty="0">
              <a:solidFill>
                <a:prstClr val="black"/>
              </a:solidFill>
            </a:endParaRPr>
          </a:p>
          <a:p>
            <a:pPr algn="just">
              <a:lnSpc>
                <a:spcPct val="90000"/>
              </a:lnSpc>
            </a:pPr>
            <a:endParaRPr lang="es-ES" sz="3600" dirty="0">
              <a:solidFill>
                <a:prstClr val="black"/>
              </a:solidFill>
            </a:endParaRPr>
          </a:p>
          <a:p>
            <a:pPr algn="just">
              <a:lnSpc>
                <a:spcPct val="90000"/>
              </a:lnSpc>
            </a:pPr>
            <a:endParaRPr lang="es-ES" sz="3600" dirty="0">
              <a:solidFill>
                <a:prstClr val="black"/>
              </a:solidFill>
            </a:endParaRPr>
          </a:p>
          <a:p>
            <a:pPr algn="just">
              <a:lnSpc>
                <a:spcPct val="90000"/>
              </a:lnSpc>
            </a:pPr>
            <a:endParaRPr lang="es-GT" sz="3600" dirty="0">
              <a:solidFill>
                <a:prstClr val="black"/>
              </a:solidFill>
            </a:endParaRPr>
          </a:p>
          <a:p>
            <a:pPr>
              <a:lnSpc>
                <a:spcPct val="90000"/>
              </a:lnSpc>
            </a:pPr>
            <a:r>
              <a:rPr lang="es-MX" sz="3200" b="1" dirty="0">
                <a:solidFill>
                  <a:prstClr val="black"/>
                </a:solidFill>
              </a:rPr>
              <a:t>  </a:t>
            </a:r>
          </a:p>
          <a:p>
            <a:pPr>
              <a:lnSpc>
                <a:spcPct val="90000"/>
              </a:lnSpc>
            </a:pPr>
            <a:endParaRPr lang="es-MX" sz="3200" dirty="0">
              <a:solidFill>
                <a:prstClr val="black"/>
              </a:solidFill>
            </a:endParaRPr>
          </a:p>
          <a:p>
            <a:pPr>
              <a:lnSpc>
                <a:spcPct val="90000"/>
              </a:lnSpc>
            </a:pPr>
            <a:endParaRPr lang="es-MX" sz="3200" dirty="0">
              <a:solidFill>
                <a:prstClr val="black"/>
              </a:solidFill>
            </a:endParaRPr>
          </a:p>
          <a:p>
            <a:pPr>
              <a:lnSpc>
                <a:spcPct val="90000"/>
              </a:lnSpc>
            </a:pPr>
            <a:endParaRPr lang="es-MX" sz="3200" dirty="0">
              <a:solidFill>
                <a:prstClr val="black"/>
              </a:solidFill>
            </a:endParaRPr>
          </a:p>
        </p:txBody>
      </p:sp>
      <p:sp>
        <p:nvSpPr>
          <p:cNvPr id="5" name="4 Rectángulo"/>
          <p:cNvSpPr/>
          <p:nvPr/>
        </p:nvSpPr>
        <p:spPr>
          <a:xfrm>
            <a:off x="467544" y="4413299"/>
            <a:ext cx="8208912" cy="1138773"/>
          </a:xfrm>
          <a:prstGeom prst="rect">
            <a:avLst/>
          </a:prstGeom>
        </p:spPr>
        <p:txBody>
          <a:bodyPr wrap="square">
            <a:spAutoFit/>
          </a:bodyPr>
          <a:lstStyle/>
          <a:p>
            <a:pPr marL="342900" indent="-342900">
              <a:buFont typeface="Arial" charset="0"/>
              <a:buChar char="•"/>
              <a:defRPr/>
            </a:pPr>
            <a:endParaRPr lang="es-MX" sz="2400" b="1" dirty="0">
              <a:solidFill>
                <a:prstClr val="black"/>
              </a:solidFill>
              <a:latin typeface="Arial Narrow" pitchFamily="34" charset="0"/>
            </a:endParaRPr>
          </a:p>
          <a:p>
            <a:pPr marL="342900" indent="-342900">
              <a:buFont typeface="Arial" charset="0"/>
              <a:buChar char="•"/>
              <a:defRPr/>
            </a:pPr>
            <a:endParaRPr lang="es-MX" sz="2400" b="1" dirty="0">
              <a:solidFill>
                <a:prstClr val="black"/>
              </a:solidFill>
              <a:latin typeface="Arial Narrow" pitchFamily="34" charset="0"/>
            </a:endParaRPr>
          </a:p>
          <a:p>
            <a:pPr marL="742950" lvl="1" indent="-285750">
              <a:defRPr/>
            </a:pPr>
            <a:endParaRPr lang="es-GT" sz="2000" dirty="0">
              <a:solidFill>
                <a:prstClr val="black"/>
              </a:solidFill>
            </a:endParaRPr>
          </a:p>
        </p:txBody>
      </p:sp>
    </p:spTree>
    <p:extLst>
      <p:ext uri="{BB962C8B-B14F-4D97-AF65-F5344CB8AC3E}">
        <p14:creationId xmlns:p14="http://schemas.microsoft.com/office/powerpoint/2010/main" val="3527382539"/>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7"/>
          <p:cNvSpPr>
            <a:spLocks noChangeArrowheads="1"/>
          </p:cNvSpPr>
          <p:nvPr/>
        </p:nvSpPr>
        <p:spPr bwMode="auto">
          <a:xfrm>
            <a:off x="0" y="-153888"/>
            <a:ext cx="9144000" cy="707886"/>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4000" dirty="0">
                <a:solidFill>
                  <a:prstClr val="white"/>
                </a:solidFill>
              </a:rPr>
              <a:t>El servicio y el concepto de extensión</a:t>
            </a:r>
            <a:endParaRPr lang="es-GT" sz="4000" b="1" dirty="0">
              <a:solidFill>
                <a:prstClr val="white"/>
              </a:solidFill>
              <a:latin typeface="Arial Narrow" pitchFamily="34" charset="0"/>
              <a:cs typeface="Arial" pitchFamily="34" charset="0"/>
            </a:endParaRPr>
          </a:p>
        </p:txBody>
      </p:sp>
      <p:sp>
        <p:nvSpPr>
          <p:cNvPr id="8" name="7 Rectángulo"/>
          <p:cNvSpPr/>
          <p:nvPr/>
        </p:nvSpPr>
        <p:spPr>
          <a:xfrm>
            <a:off x="539552" y="862144"/>
            <a:ext cx="8208912" cy="8457700"/>
          </a:xfrm>
          <a:prstGeom prst="rect">
            <a:avLst/>
          </a:prstGeom>
        </p:spPr>
        <p:txBody>
          <a:bodyPr wrap="square">
            <a:spAutoFit/>
          </a:bodyPr>
          <a:lstStyle/>
          <a:p>
            <a:pPr algn="ctr">
              <a:spcBef>
                <a:spcPct val="20000"/>
              </a:spcBef>
            </a:pPr>
            <a:r>
              <a:rPr lang="es-GT" sz="2400" b="1" dirty="0" smtClean="0">
                <a:solidFill>
                  <a:prstClr val="black"/>
                </a:solidFill>
              </a:rPr>
              <a:t>EL CONFLICTO Y EL PLAN DE GRUPO COMO EL CONSENSO O ACUERDO</a:t>
            </a:r>
            <a:endParaRPr lang="es-GT" sz="2400" dirty="0" smtClean="0">
              <a:solidFill>
                <a:prstClr val="black"/>
              </a:solidFill>
            </a:endParaRPr>
          </a:p>
          <a:p>
            <a:pPr marL="342900" indent="-342900" algn="just">
              <a:spcBef>
                <a:spcPct val="20000"/>
              </a:spcBef>
              <a:buFont typeface="Arial" pitchFamily="34" charset="0"/>
              <a:buChar char="•"/>
            </a:pPr>
            <a:r>
              <a:rPr lang="es-GT" sz="2400" dirty="0" smtClean="0">
                <a:solidFill>
                  <a:prstClr val="black"/>
                </a:solidFill>
              </a:rPr>
              <a:t>Observar </a:t>
            </a:r>
            <a:r>
              <a:rPr lang="es-GT" sz="2400" dirty="0">
                <a:solidFill>
                  <a:prstClr val="black"/>
                </a:solidFill>
              </a:rPr>
              <a:t>que el ponernos de acuerdo en ¿Qué vamos hacer? Es ya un trabajo de extensión, es el fondo de la extensión; </a:t>
            </a:r>
            <a:r>
              <a:rPr lang="es-GT" sz="2400" dirty="0" smtClean="0">
                <a:solidFill>
                  <a:prstClr val="black"/>
                </a:solidFill>
              </a:rPr>
              <a:t>y de aquí se obtiene el principal producto del trabajo de extensión:  </a:t>
            </a:r>
            <a:r>
              <a:rPr lang="es-GT" sz="2400" b="1" dirty="0" smtClean="0">
                <a:solidFill>
                  <a:prstClr val="black"/>
                </a:solidFill>
              </a:rPr>
              <a:t>EL PLAN DE GRUPO</a:t>
            </a:r>
            <a:r>
              <a:rPr lang="es-GT" sz="2400" dirty="0">
                <a:solidFill>
                  <a:prstClr val="black"/>
                </a:solidFill>
              </a:rPr>
              <a:t> </a:t>
            </a:r>
            <a:r>
              <a:rPr lang="es-GT" sz="2800" b="1" dirty="0" smtClean="0">
                <a:solidFill>
                  <a:srgbClr val="C00000"/>
                </a:solidFill>
              </a:rPr>
              <a:t>(Idea central del SNER).</a:t>
            </a:r>
          </a:p>
          <a:p>
            <a:pPr marL="342900" indent="-342900" algn="just">
              <a:spcBef>
                <a:spcPct val="20000"/>
              </a:spcBef>
              <a:buFont typeface="Arial" pitchFamily="34" charset="0"/>
              <a:buChar char="•"/>
            </a:pPr>
            <a:r>
              <a:rPr lang="es-GT" sz="2400" dirty="0" smtClean="0">
                <a:solidFill>
                  <a:prstClr val="black"/>
                </a:solidFill>
              </a:rPr>
              <a:t>Insistir en </a:t>
            </a:r>
            <a:r>
              <a:rPr lang="es-GT" sz="2400" dirty="0">
                <a:solidFill>
                  <a:prstClr val="black"/>
                </a:solidFill>
              </a:rPr>
              <a:t>la planificación, </a:t>
            </a:r>
            <a:r>
              <a:rPr lang="es-GT" sz="2400" dirty="0" smtClean="0">
                <a:solidFill>
                  <a:prstClr val="black"/>
                </a:solidFill>
              </a:rPr>
              <a:t> </a:t>
            </a:r>
            <a:r>
              <a:rPr lang="es-GT" sz="2400" dirty="0">
                <a:solidFill>
                  <a:prstClr val="black"/>
                </a:solidFill>
              </a:rPr>
              <a:t>es insistir en provocar el uso de </a:t>
            </a:r>
            <a:r>
              <a:rPr lang="es-GT" sz="2400" dirty="0" smtClean="0">
                <a:solidFill>
                  <a:prstClr val="black"/>
                </a:solidFill>
              </a:rPr>
              <a:t>las capacidades del grupo, </a:t>
            </a:r>
            <a:r>
              <a:rPr lang="es-GT" sz="2400" dirty="0">
                <a:solidFill>
                  <a:prstClr val="black"/>
                </a:solidFill>
              </a:rPr>
              <a:t>el uso de su capacidad de pensar para solucionar sus problemas ------ esto es autogestión.  Esto no sólo es la esencia de hacer extensión, sino también al  mismo tiempo el propósito del SNER</a:t>
            </a:r>
            <a:r>
              <a:rPr lang="es-GT" sz="2400" dirty="0" smtClean="0">
                <a:solidFill>
                  <a:prstClr val="black"/>
                </a:solidFill>
              </a:rPr>
              <a:t>.</a:t>
            </a:r>
          </a:p>
          <a:p>
            <a:pPr algn="just">
              <a:spcBef>
                <a:spcPct val="20000"/>
              </a:spcBef>
            </a:pPr>
            <a:endParaRPr lang="es-GT" sz="2400" dirty="0">
              <a:solidFill>
                <a:prstClr val="black"/>
              </a:solidFill>
            </a:endParaRPr>
          </a:p>
          <a:p>
            <a:pPr marL="342900" indent="-342900" algn="just">
              <a:spcBef>
                <a:spcPct val="20000"/>
              </a:spcBef>
              <a:buFont typeface="Arial" pitchFamily="34" charset="0"/>
              <a:buChar char="•"/>
            </a:pPr>
            <a:r>
              <a:rPr lang="es-GT" sz="2400" dirty="0" smtClean="0">
                <a:solidFill>
                  <a:prstClr val="black"/>
                </a:solidFill>
              </a:rPr>
              <a:t>¿Qué </a:t>
            </a:r>
            <a:r>
              <a:rPr lang="es-GT" sz="2400" dirty="0">
                <a:solidFill>
                  <a:prstClr val="black"/>
                </a:solidFill>
              </a:rPr>
              <a:t>es extensión entonces?</a:t>
            </a:r>
          </a:p>
          <a:p>
            <a:pPr algn="just">
              <a:lnSpc>
                <a:spcPct val="90000"/>
              </a:lnSpc>
            </a:pPr>
            <a:endParaRPr lang="es-ES" sz="3600" dirty="0">
              <a:solidFill>
                <a:prstClr val="black"/>
              </a:solidFill>
            </a:endParaRPr>
          </a:p>
          <a:p>
            <a:pPr algn="just">
              <a:lnSpc>
                <a:spcPct val="90000"/>
              </a:lnSpc>
            </a:pPr>
            <a:endParaRPr lang="es-ES" sz="3600" dirty="0">
              <a:solidFill>
                <a:prstClr val="black"/>
              </a:solidFill>
            </a:endParaRPr>
          </a:p>
          <a:p>
            <a:pPr algn="just">
              <a:lnSpc>
                <a:spcPct val="90000"/>
              </a:lnSpc>
            </a:pPr>
            <a:endParaRPr lang="es-GT" sz="3600" dirty="0">
              <a:solidFill>
                <a:prstClr val="black"/>
              </a:solidFill>
            </a:endParaRPr>
          </a:p>
          <a:p>
            <a:pPr>
              <a:lnSpc>
                <a:spcPct val="90000"/>
              </a:lnSpc>
            </a:pPr>
            <a:r>
              <a:rPr lang="es-MX" sz="3200" b="1" dirty="0">
                <a:solidFill>
                  <a:prstClr val="black"/>
                </a:solidFill>
              </a:rPr>
              <a:t>  </a:t>
            </a:r>
          </a:p>
          <a:p>
            <a:pPr>
              <a:lnSpc>
                <a:spcPct val="90000"/>
              </a:lnSpc>
            </a:pPr>
            <a:endParaRPr lang="es-MX" sz="3200" dirty="0">
              <a:solidFill>
                <a:prstClr val="black"/>
              </a:solidFill>
            </a:endParaRPr>
          </a:p>
          <a:p>
            <a:pPr>
              <a:lnSpc>
                <a:spcPct val="90000"/>
              </a:lnSpc>
            </a:pPr>
            <a:endParaRPr lang="es-MX" sz="3200" dirty="0">
              <a:solidFill>
                <a:prstClr val="black"/>
              </a:solidFill>
            </a:endParaRPr>
          </a:p>
          <a:p>
            <a:pPr>
              <a:lnSpc>
                <a:spcPct val="90000"/>
              </a:lnSpc>
            </a:pPr>
            <a:endParaRPr lang="es-MX" sz="3200" dirty="0">
              <a:solidFill>
                <a:prstClr val="black"/>
              </a:solidFill>
            </a:endParaRPr>
          </a:p>
        </p:txBody>
      </p:sp>
      <p:sp>
        <p:nvSpPr>
          <p:cNvPr id="5" name="4 Rectángulo"/>
          <p:cNvSpPr/>
          <p:nvPr/>
        </p:nvSpPr>
        <p:spPr>
          <a:xfrm>
            <a:off x="467544" y="4413299"/>
            <a:ext cx="8208912" cy="1138773"/>
          </a:xfrm>
          <a:prstGeom prst="rect">
            <a:avLst/>
          </a:prstGeom>
        </p:spPr>
        <p:txBody>
          <a:bodyPr wrap="square">
            <a:spAutoFit/>
          </a:bodyPr>
          <a:lstStyle/>
          <a:p>
            <a:pPr marL="342900" indent="-342900">
              <a:buFont typeface="Arial" charset="0"/>
              <a:buChar char="•"/>
              <a:defRPr/>
            </a:pPr>
            <a:endParaRPr lang="es-MX" sz="2400" b="1" dirty="0">
              <a:solidFill>
                <a:prstClr val="black"/>
              </a:solidFill>
              <a:latin typeface="Arial Narrow" pitchFamily="34" charset="0"/>
            </a:endParaRPr>
          </a:p>
          <a:p>
            <a:pPr marL="342900" indent="-342900">
              <a:buFont typeface="Arial" charset="0"/>
              <a:buChar char="•"/>
              <a:defRPr/>
            </a:pPr>
            <a:endParaRPr lang="es-MX" sz="2400" b="1" dirty="0">
              <a:solidFill>
                <a:prstClr val="black"/>
              </a:solidFill>
              <a:latin typeface="Arial Narrow" pitchFamily="34" charset="0"/>
            </a:endParaRPr>
          </a:p>
          <a:p>
            <a:pPr marL="742950" lvl="1" indent="-285750">
              <a:defRPr/>
            </a:pPr>
            <a:endParaRPr lang="es-GT" sz="2000" dirty="0">
              <a:solidFill>
                <a:prstClr val="black"/>
              </a:solidFill>
            </a:endParaRPr>
          </a:p>
        </p:txBody>
      </p:sp>
    </p:spTree>
    <p:extLst>
      <p:ext uri="{BB962C8B-B14F-4D97-AF65-F5344CB8AC3E}">
        <p14:creationId xmlns:p14="http://schemas.microsoft.com/office/powerpoint/2010/main" val="4234577936"/>
      </p:ext>
    </p:extLst>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8" y="-27384"/>
            <a:ext cx="9144000" cy="6881873"/>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251520" y="1052736"/>
            <a:ext cx="7655339" cy="4248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13 CuadroTexto"/>
          <p:cNvSpPr txBox="1"/>
          <p:nvPr/>
        </p:nvSpPr>
        <p:spPr>
          <a:xfrm>
            <a:off x="971600" y="1268760"/>
            <a:ext cx="6480720" cy="523220"/>
          </a:xfrm>
          <a:prstGeom prst="rect">
            <a:avLst/>
          </a:prstGeom>
          <a:noFill/>
        </p:spPr>
        <p:txBody>
          <a:bodyPr wrap="square" rtlCol="0">
            <a:spAutoFit/>
          </a:bodyPr>
          <a:lstStyle/>
          <a:p>
            <a:pPr algn="ctr"/>
            <a:r>
              <a:rPr lang="es-GT" sz="2800" dirty="0" smtClean="0">
                <a:solidFill>
                  <a:schemeClr val="bg1"/>
                </a:solidFill>
              </a:rPr>
              <a:t>CONTENIDO</a:t>
            </a:r>
            <a:endParaRPr lang="es-GT" sz="2800" dirty="0">
              <a:solidFill>
                <a:schemeClr val="bg1"/>
              </a:solidFill>
            </a:endParaRPr>
          </a:p>
        </p:txBody>
      </p:sp>
      <p:sp>
        <p:nvSpPr>
          <p:cNvPr id="16" name="15 CuadroTexto"/>
          <p:cNvSpPr txBox="1"/>
          <p:nvPr/>
        </p:nvSpPr>
        <p:spPr>
          <a:xfrm>
            <a:off x="611560" y="1844824"/>
            <a:ext cx="6946183" cy="1015663"/>
          </a:xfrm>
          <a:prstGeom prst="rect">
            <a:avLst/>
          </a:prstGeom>
          <a:noFill/>
        </p:spPr>
        <p:txBody>
          <a:bodyPr wrap="square" rtlCol="0">
            <a:spAutoFit/>
          </a:bodyPr>
          <a:lstStyle/>
          <a:p>
            <a:pPr algn="just"/>
            <a:r>
              <a:rPr lang="es-GT" sz="2000" dirty="0" smtClean="0">
                <a:solidFill>
                  <a:schemeClr val="bg1"/>
                </a:solidFill>
                <a:latin typeface="Arial" pitchFamily="34" charset="0"/>
                <a:cs typeface="Arial" pitchFamily="34" charset="0"/>
              </a:rPr>
              <a:t>1.   Marco conceptual y político.  Esquema Institucional el fortalecimiento de la economía campesina y el Programa de Agricultura Familiar como entrada al Desarrollo Rural.</a:t>
            </a:r>
            <a:endParaRPr lang="es-GT" sz="2000" dirty="0">
              <a:solidFill>
                <a:schemeClr val="bg1"/>
              </a:solidFill>
              <a:latin typeface="Arial" pitchFamily="34" charset="0"/>
              <a:cs typeface="Arial" pitchFamily="34" charset="0"/>
            </a:endParaRPr>
          </a:p>
        </p:txBody>
      </p:sp>
      <p:sp>
        <p:nvSpPr>
          <p:cNvPr id="17" name="16 CuadroTexto"/>
          <p:cNvSpPr txBox="1"/>
          <p:nvPr/>
        </p:nvSpPr>
        <p:spPr>
          <a:xfrm>
            <a:off x="611560" y="2996952"/>
            <a:ext cx="6982187" cy="1015663"/>
          </a:xfrm>
          <a:prstGeom prst="rect">
            <a:avLst/>
          </a:prstGeom>
          <a:noFill/>
        </p:spPr>
        <p:txBody>
          <a:bodyPr wrap="square" rtlCol="0">
            <a:spAutoFit/>
          </a:bodyPr>
          <a:lstStyle/>
          <a:p>
            <a:pPr algn="just"/>
            <a:r>
              <a:rPr lang="es-GT" sz="2000" dirty="0" smtClean="0">
                <a:solidFill>
                  <a:schemeClr val="bg1"/>
                </a:solidFill>
                <a:latin typeface="Arial" pitchFamily="34" charset="0"/>
                <a:cs typeface="Arial" pitchFamily="34" charset="0"/>
              </a:rPr>
              <a:t>2.  SNER como instrumento de aterrizaje de la PNDRI, política Agropecuaria</a:t>
            </a:r>
            <a:r>
              <a:rPr lang="es-GT" sz="2000" dirty="0">
                <a:solidFill>
                  <a:schemeClr val="bg1"/>
                </a:solidFill>
                <a:latin typeface="Arial" pitchFamily="34" charset="0"/>
                <a:cs typeface="Arial" pitchFamily="34" charset="0"/>
              </a:rPr>
              <a:t> </a:t>
            </a:r>
            <a:r>
              <a:rPr lang="es-GT" sz="2000" dirty="0" smtClean="0">
                <a:solidFill>
                  <a:schemeClr val="bg1"/>
                </a:solidFill>
                <a:latin typeface="Arial" pitchFamily="34" charset="0"/>
                <a:cs typeface="Arial" pitchFamily="34" charset="0"/>
              </a:rPr>
              <a:t>y del programa de agricultura familiar.  La idea de extensión dentro del SNER.</a:t>
            </a:r>
            <a:endParaRPr lang="es-GT" sz="2000" dirty="0">
              <a:solidFill>
                <a:schemeClr val="bg1"/>
              </a:solidFill>
              <a:latin typeface="Arial" pitchFamily="34" charset="0"/>
              <a:cs typeface="Arial" pitchFamily="34" charset="0"/>
            </a:endParaRPr>
          </a:p>
        </p:txBody>
      </p:sp>
      <p:sp>
        <p:nvSpPr>
          <p:cNvPr id="18" name="17 CuadroTexto"/>
          <p:cNvSpPr txBox="1"/>
          <p:nvPr/>
        </p:nvSpPr>
        <p:spPr>
          <a:xfrm>
            <a:off x="611560" y="4077072"/>
            <a:ext cx="6982187" cy="1323439"/>
          </a:xfrm>
          <a:prstGeom prst="rect">
            <a:avLst/>
          </a:prstGeom>
          <a:noFill/>
        </p:spPr>
        <p:txBody>
          <a:bodyPr wrap="square" rtlCol="0">
            <a:spAutoFit/>
          </a:bodyPr>
          <a:lstStyle/>
          <a:p>
            <a:pPr marL="457200" indent="-457200" algn="just">
              <a:buAutoNum type="arabicPeriod" startAt="3"/>
            </a:pPr>
            <a:r>
              <a:rPr lang="es-GT" sz="2000" dirty="0" smtClean="0">
                <a:solidFill>
                  <a:schemeClr val="bg1"/>
                </a:solidFill>
                <a:latin typeface="Arial" pitchFamily="34" charset="0"/>
                <a:cs typeface="Arial" pitchFamily="34" charset="0"/>
              </a:rPr>
              <a:t>La extensión como “riel”, como relación social; la organización del servicio de extensión; </a:t>
            </a:r>
          </a:p>
          <a:p>
            <a:pPr marL="457200" indent="-457200" algn="just">
              <a:buAutoNum type="arabicPeriod" startAt="3"/>
            </a:pPr>
            <a:r>
              <a:rPr lang="es-GT" sz="2000" dirty="0">
                <a:solidFill>
                  <a:schemeClr val="bg1"/>
                </a:solidFill>
                <a:latin typeface="Arial" pitchFamily="34" charset="0"/>
                <a:cs typeface="Arial" pitchFamily="34" charset="0"/>
              </a:rPr>
              <a:t>L</a:t>
            </a:r>
            <a:r>
              <a:rPr lang="es-GT" sz="2000" dirty="0" smtClean="0">
                <a:solidFill>
                  <a:schemeClr val="bg1"/>
                </a:solidFill>
                <a:latin typeface="Arial" pitchFamily="34" charset="0"/>
                <a:cs typeface="Arial" pitchFamily="34" charset="0"/>
              </a:rPr>
              <a:t>os productos  estratégicos  de la Agencia Municipal de Extensión Rural. </a:t>
            </a:r>
            <a:endParaRPr lang="es-GT"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113472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395520" cy="6881873"/>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720080" y="357166"/>
            <a:ext cx="7596336" cy="714380"/>
          </a:xfrm>
          <a:prstGeom prst="rect">
            <a:avLst/>
          </a:prstGeom>
          <a:solidFill>
            <a:schemeClr val="bg1"/>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GT" sz="3600" dirty="0" smtClean="0">
                <a:solidFill>
                  <a:schemeClr val="tx2">
                    <a:lumMod val="75000"/>
                  </a:schemeClr>
                </a:solidFill>
                <a:latin typeface="Arial" pitchFamily="34" charset="0"/>
                <a:cs typeface="Arial" pitchFamily="34" charset="0"/>
              </a:rPr>
              <a:t>Que es  hacer extensión</a:t>
            </a:r>
            <a:endParaRPr lang="en-US" sz="3600" dirty="0">
              <a:solidFill>
                <a:schemeClr val="tx2">
                  <a:lumMod val="75000"/>
                </a:schemeClr>
              </a:solidFill>
              <a:latin typeface="Arial" pitchFamily="34" charset="0"/>
              <a:cs typeface="Arial" pitchFamily="34" charset="0"/>
            </a:endParaRPr>
          </a:p>
        </p:txBody>
      </p:sp>
      <p:sp>
        <p:nvSpPr>
          <p:cNvPr id="6" name="5 Rectángulo"/>
          <p:cNvSpPr/>
          <p:nvPr/>
        </p:nvSpPr>
        <p:spPr>
          <a:xfrm>
            <a:off x="1187624" y="1484784"/>
            <a:ext cx="3828612" cy="461665"/>
          </a:xfrm>
          <a:prstGeom prst="rect">
            <a:avLst/>
          </a:prstGeom>
        </p:spPr>
        <p:txBody>
          <a:bodyPr wrap="none">
            <a:spAutoFit/>
          </a:bodyPr>
          <a:lstStyle/>
          <a:p>
            <a:pPr marL="360363" indent="-360363">
              <a:buFont typeface="Arial" pitchFamily="34" charset="0"/>
              <a:buChar char="•"/>
            </a:pPr>
            <a:r>
              <a:rPr lang="es-GT" sz="2400" dirty="0">
                <a:solidFill>
                  <a:schemeClr val="bg1"/>
                </a:solidFill>
                <a:latin typeface="Arial" pitchFamily="34" charset="0"/>
                <a:cs typeface="Arial" pitchFamily="34" charset="0"/>
              </a:rPr>
              <a:t>Extender conocimiento</a:t>
            </a:r>
            <a:r>
              <a:rPr lang="es-GT" sz="2400" dirty="0">
                <a:solidFill>
                  <a:schemeClr val="bg1"/>
                </a:solidFill>
              </a:rPr>
              <a:t>, </a:t>
            </a:r>
          </a:p>
        </p:txBody>
      </p:sp>
      <p:sp>
        <p:nvSpPr>
          <p:cNvPr id="7" name="6 Rectángulo"/>
          <p:cNvSpPr/>
          <p:nvPr/>
        </p:nvSpPr>
        <p:spPr>
          <a:xfrm>
            <a:off x="1187624" y="2132856"/>
            <a:ext cx="4400885" cy="461665"/>
          </a:xfrm>
          <a:prstGeom prst="rect">
            <a:avLst/>
          </a:prstGeom>
        </p:spPr>
        <p:txBody>
          <a:bodyPr wrap="none">
            <a:spAutoFit/>
          </a:bodyPr>
          <a:lstStyle/>
          <a:p>
            <a:pPr marL="360363" indent="-360363">
              <a:buFont typeface="Arial" pitchFamily="34" charset="0"/>
              <a:buChar char="•"/>
            </a:pPr>
            <a:r>
              <a:rPr lang="es-GT" sz="2400" dirty="0" smtClean="0">
                <a:solidFill>
                  <a:schemeClr val="bg1"/>
                </a:solidFill>
                <a:latin typeface="Arial" pitchFamily="34" charset="0"/>
                <a:cs typeface="Arial" pitchFamily="34" charset="0"/>
              </a:rPr>
              <a:t>Hacer </a:t>
            </a:r>
            <a:r>
              <a:rPr lang="es-GT" sz="2400" dirty="0">
                <a:solidFill>
                  <a:schemeClr val="bg1"/>
                </a:solidFill>
                <a:latin typeface="Arial" pitchFamily="34" charset="0"/>
                <a:cs typeface="Arial" pitchFamily="34" charset="0"/>
              </a:rPr>
              <a:t>educación no formal</a:t>
            </a:r>
            <a:r>
              <a:rPr lang="es-GT" sz="2400" dirty="0">
                <a:latin typeface="Arial" pitchFamily="34" charset="0"/>
                <a:cs typeface="Arial" pitchFamily="34" charset="0"/>
              </a:rPr>
              <a:t>, </a:t>
            </a:r>
          </a:p>
        </p:txBody>
      </p:sp>
      <p:sp>
        <p:nvSpPr>
          <p:cNvPr id="8" name="7 Rectángulo"/>
          <p:cNvSpPr/>
          <p:nvPr/>
        </p:nvSpPr>
        <p:spPr>
          <a:xfrm>
            <a:off x="1187624" y="2708920"/>
            <a:ext cx="6840760" cy="830997"/>
          </a:xfrm>
          <a:prstGeom prst="rect">
            <a:avLst/>
          </a:prstGeom>
        </p:spPr>
        <p:txBody>
          <a:bodyPr wrap="square">
            <a:spAutoFit/>
          </a:bodyPr>
          <a:lstStyle/>
          <a:p>
            <a:pPr marL="360363" indent="-360363">
              <a:buFont typeface="Arial" pitchFamily="34" charset="0"/>
              <a:buChar char="•"/>
            </a:pPr>
            <a:r>
              <a:rPr lang="es-GT" sz="2400" b="1" dirty="0" smtClean="0">
                <a:solidFill>
                  <a:schemeClr val="bg1"/>
                </a:solidFill>
                <a:latin typeface="Arial" pitchFamily="34" charset="0"/>
                <a:cs typeface="Arial" pitchFamily="34" charset="0"/>
              </a:rPr>
              <a:t>Construir </a:t>
            </a:r>
            <a:r>
              <a:rPr lang="es-GT" sz="2400" b="1" dirty="0">
                <a:solidFill>
                  <a:schemeClr val="bg1"/>
                </a:solidFill>
                <a:latin typeface="Arial" pitchFamily="34" charset="0"/>
                <a:cs typeface="Arial" pitchFamily="34" charset="0"/>
              </a:rPr>
              <a:t>aprendizajes con las personas </a:t>
            </a:r>
            <a:r>
              <a:rPr lang="es-GT" sz="2400" dirty="0">
                <a:solidFill>
                  <a:schemeClr val="bg1"/>
                </a:solidFill>
                <a:latin typeface="Arial" pitchFamily="34" charset="0"/>
                <a:cs typeface="Arial" pitchFamily="34" charset="0"/>
              </a:rPr>
              <a:t>(hombres, mujeres, jóvenes y niños) rurales </a:t>
            </a:r>
          </a:p>
        </p:txBody>
      </p:sp>
      <p:sp>
        <p:nvSpPr>
          <p:cNvPr id="9" name="8 Rectángulo"/>
          <p:cNvSpPr/>
          <p:nvPr/>
        </p:nvSpPr>
        <p:spPr>
          <a:xfrm>
            <a:off x="1187624" y="3645024"/>
            <a:ext cx="6480720" cy="1569660"/>
          </a:xfrm>
          <a:prstGeom prst="rect">
            <a:avLst/>
          </a:prstGeom>
        </p:spPr>
        <p:txBody>
          <a:bodyPr wrap="square">
            <a:spAutoFit/>
          </a:bodyPr>
          <a:lstStyle/>
          <a:p>
            <a:pPr marL="360363" indent="-360363">
              <a:buFont typeface="Arial" pitchFamily="34" charset="0"/>
              <a:buChar char="•"/>
            </a:pPr>
            <a:r>
              <a:rPr lang="es-GT" sz="2400" dirty="0" smtClean="0">
                <a:solidFill>
                  <a:schemeClr val="bg1"/>
                </a:solidFill>
                <a:latin typeface="Arial" pitchFamily="34" charset="0"/>
                <a:cs typeface="Arial" pitchFamily="34" charset="0"/>
              </a:rPr>
              <a:t>Organizados </a:t>
            </a:r>
            <a:r>
              <a:rPr lang="es-GT" sz="2400" dirty="0">
                <a:solidFill>
                  <a:schemeClr val="bg1"/>
                </a:solidFill>
                <a:latin typeface="Arial" pitchFamily="34" charset="0"/>
                <a:cs typeface="Arial" pitchFamily="34" charset="0"/>
              </a:rPr>
              <a:t>en grupos comunitarios a partir de su interés por solucionar un problema común o aprovechar una oportunidad.</a:t>
            </a:r>
            <a:endParaRPr lang="en-US" sz="2400" dirty="0">
              <a:solidFill>
                <a:schemeClr val="bg1"/>
              </a:solidFill>
              <a:latin typeface="Arial" pitchFamily="34" charset="0"/>
              <a:cs typeface="Arial" pitchFamily="34" charset="0"/>
            </a:endParaRPr>
          </a:p>
        </p:txBody>
      </p:sp>
      <p:pic>
        <p:nvPicPr>
          <p:cNvPr id="10" name="9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2" y="5301208"/>
            <a:ext cx="2286016" cy="1692323"/>
          </a:xfrm>
          <a:prstGeom prst="rect">
            <a:avLst/>
          </a:prstGeom>
          <a:ln>
            <a:noFill/>
          </a:ln>
          <a:effectLst>
            <a:softEdge rad="112500"/>
          </a:effectLst>
        </p:spPr>
      </p:pic>
      <p:pic>
        <p:nvPicPr>
          <p:cNvPr id="12" name="11 Imagen"/>
          <p:cNvPicPr/>
          <p:nvPr/>
        </p:nvPicPr>
        <p:blipFill>
          <a:blip r:embed="rId4" cstate="print"/>
          <a:srcRect/>
          <a:stretch>
            <a:fillRect/>
          </a:stretch>
        </p:blipFill>
        <p:spPr bwMode="auto">
          <a:xfrm>
            <a:off x="-142908" y="5301208"/>
            <a:ext cx="2214546" cy="1677169"/>
          </a:xfrm>
          <a:prstGeom prst="rect">
            <a:avLst/>
          </a:prstGeom>
          <a:ln>
            <a:noFill/>
          </a:ln>
          <a:effectLst>
            <a:softEdge rad="112500"/>
          </a:effectLst>
        </p:spPr>
      </p:pic>
      <p:pic>
        <p:nvPicPr>
          <p:cNvPr id="13" name="12 Imagen" descr="C:\Users\Alejandro\Desktop\San Mateo\fotos para informe\2013-02-05 10.15.2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1004" y="5266575"/>
            <a:ext cx="2000264" cy="1690817"/>
          </a:xfrm>
          <a:prstGeom prst="rect">
            <a:avLst/>
          </a:prstGeom>
          <a:ln>
            <a:noFill/>
          </a:ln>
          <a:effectLst>
            <a:softEdge rad="112500"/>
          </a:effectLst>
        </p:spPr>
      </p:pic>
      <p:pic>
        <p:nvPicPr>
          <p:cNvPr id="14" name="13 Imagen" descr="C:\Users\victoriano\Documents\fotos pilones y accesorios de las granjas\060513-0917(001).jpg"/>
          <p:cNvPicPr/>
          <p:nvPr/>
        </p:nvPicPr>
        <p:blipFill>
          <a:blip r:embed="rId6" cstate="print"/>
          <a:srcRect/>
          <a:stretch>
            <a:fillRect/>
          </a:stretch>
        </p:blipFill>
        <p:spPr bwMode="auto">
          <a:xfrm>
            <a:off x="7236296" y="5295966"/>
            <a:ext cx="2160240" cy="1661426"/>
          </a:xfrm>
          <a:prstGeom prst="rect">
            <a:avLst/>
          </a:prstGeom>
          <a:ln>
            <a:noFill/>
          </a:ln>
          <a:effectLst>
            <a:softEdge rad="112500"/>
          </a:effectLst>
        </p:spPr>
      </p:pic>
      <p:pic>
        <p:nvPicPr>
          <p:cNvPr id="15" name="10 Imagen" descr="F:\fotos MAGA 2013\SAM_1542.JPG"/>
          <p:cNvPicPr/>
          <p:nvPr/>
        </p:nvPicPr>
        <p:blipFill rotWithShape="1">
          <a:blip r:embed="rId7" cstate="print"/>
          <a:srcRect b="13583"/>
          <a:stretch/>
        </p:blipFill>
        <p:spPr bwMode="auto">
          <a:xfrm>
            <a:off x="3653644" y="5229200"/>
            <a:ext cx="2088232" cy="1728192"/>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1809725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92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7"/>
          <p:cNvSpPr>
            <a:spLocks noChangeArrowheads="1"/>
          </p:cNvSpPr>
          <p:nvPr/>
        </p:nvSpPr>
        <p:spPr bwMode="auto">
          <a:xfrm>
            <a:off x="144016" y="116632"/>
            <a:ext cx="8820472" cy="52322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2800" b="1" dirty="0" smtClean="0">
                <a:solidFill>
                  <a:schemeClr val="tx2">
                    <a:lumMod val="75000"/>
                  </a:schemeClr>
                </a:solidFill>
                <a:latin typeface="Arial" pitchFamily="34" charset="0"/>
                <a:cs typeface="Arial" pitchFamily="34" charset="0"/>
              </a:rPr>
              <a:t>El </a:t>
            </a:r>
            <a:r>
              <a:rPr lang="es-ES" sz="2800" b="1" dirty="0">
                <a:solidFill>
                  <a:schemeClr val="tx2">
                    <a:lumMod val="75000"/>
                  </a:schemeClr>
                </a:solidFill>
                <a:latin typeface="Arial" pitchFamily="34" charset="0"/>
                <a:cs typeface="Arial" pitchFamily="34" charset="0"/>
              </a:rPr>
              <a:t>concepto de </a:t>
            </a:r>
            <a:r>
              <a:rPr lang="es-ES" sz="2800" b="1" dirty="0" smtClean="0">
                <a:solidFill>
                  <a:schemeClr val="tx2">
                    <a:lumMod val="75000"/>
                  </a:schemeClr>
                </a:solidFill>
                <a:latin typeface="Arial" pitchFamily="34" charset="0"/>
                <a:cs typeface="Arial" pitchFamily="34" charset="0"/>
              </a:rPr>
              <a:t>extensión y el centro del SNER</a:t>
            </a:r>
            <a:r>
              <a:rPr lang="es-ES" sz="2800" b="1" dirty="0" smtClean="0">
                <a:solidFill>
                  <a:prstClr val="white"/>
                </a:solidFill>
                <a:latin typeface="Arial" pitchFamily="34" charset="0"/>
                <a:cs typeface="Arial" pitchFamily="34" charset="0"/>
              </a:rPr>
              <a:t> </a:t>
            </a:r>
            <a:endParaRPr lang="es-GT" sz="2800" b="1" dirty="0">
              <a:solidFill>
                <a:prstClr val="white"/>
              </a:solidFill>
              <a:latin typeface="Arial" pitchFamily="34" charset="0"/>
              <a:cs typeface="Arial" pitchFamily="34" charset="0"/>
            </a:endParaRPr>
          </a:p>
        </p:txBody>
      </p:sp>
      <p:sp>
        <p:nvSpPr>
          <p:cNvPr id="6" name="5 Rectángulo"/>
          <p:cNvSpPr/>
          <p:nvPr/>
        </p:nvSpPr>
        <p:spPr>
          <a:xfrm>
            <a:off x="2728306" y="908720"/>
            <a:ext cx="4190571" cy="480131"/>
          </a:xfrm>
          <a:prstGeom prst="rect">
            <a:avLst/>
          </a:prstGeom>
        </p:spPr>
        <p:txBody>
          <a:bodyPr wrap="none">
            <a:spAutoFit/>
          </a:bodyPr>
          <a:lstStyle/>
          <a:p>
            <a:pPr algn="ctr">
              <a:lnSpc>
                <a:spcPct val="90000"/>
              </a:lnSpc>
            </a:pPr>
            <a:r>
              <a:rPr lang="es-MX" sz="2400" b="1" dirty="0">
                <a:solidFill>
                  <a:schemeClr val="bg1"/>
                </a:solidFill>
                <a:latin typeface="Arial" pitchFamily="34" charset="0"/>
                <a:cs typeface="Arial" pitchFamily="34" charset="0"/>
              </a:rPr>
              <a:t>RELACION</a:t>
            </a:r>
            <a:r>
              <a:rPr lang="es-MX" sz="2800" b="1" dirty="0">
                <a:solidFill>
                  <a:schemeClr val="bg1"/>
                </a:solidFill>
                <a:latin typeface="Arial" pitchFamily="34" charset="0"/>
                <a:cs typeface="Arial" pitchFamily="34" charset="0"/>
              </a:rPr>
              <a:t> </a:t>
            </a:r>
            <a:r>
              <a:rPr lang="es-MX" sz="2800" b="1" dirty="0" smtClean="0">
                <a:solidFill>
                  <a:schemeClr val="bg1"/>
                </a:solidFill>
                <a:latin typeface="Arial" pitchFamily="34" charset="0"/>
                <a:cs typeface="Arial" pitchFamily="34" charset="0"/>
              </a:rPr>
              <a:t>de extensión </a:t>
            </a:r>
            <a:endParaRPr lang="es-MX" sz="2800" b="1" dirty="0">
              <a:solidFill>
                <a:schemeClr val="bg1"/>
              </a:solidFill>
              <a:latin typeface="Arial" pitchFamily="34" charset="0"/>
              <a:cs typeface="Arial" pitchFamily="34" charset="0"/>
            </a:endParaRPr>
          </a:p>
        </p:txBody>
      </p:sp>
      <p:sp>
        <p:nvSpPr>
          <p:cNvPr id="7" name="6 Flecha arriba y abajo"/>
          <p:cNvSpPr/>
          <p:nvPr/>
        </p:nvSpPr>
        <p:spPr>
          <a:xfrm>
            <a:off x="4519831" y="1484784"/>
            <a:ext cx="432048" cy="720080"/>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7 Rectángulo"/>
          <p:cNvSpPr/>
          <p:nvPr/>
        </p:nvSpPr>
        <p:spPr>
          <a:xfrm>
            <a:off x="1713933" y="2348880"/>
            <a:ext cx="6101157" cy="480131"/>
          </a:xfrm>
          <a:prstGeom prst="rect">
            <a:avLst/>
          </a:prstGeom>
        </p:spPr>
        <p:txBody>
          <a:bodyPr wrap="none">
            <a:spAutoFit/>
          </a:bodyPr>
          <a:lstStyle/>
          <a:p>
            <a:pPr algn="ctr">
              <a:lnSpc>
                <a:spcPct val="90000"/>
              </a:lnSpc>
            </a:pPr>
            <a:r>
              <a:rPr lang="es-MX" sz="2400" b="1" dirty="0">
                <a:solidFill>
                  <a:schemeClr val="bg1"/>
                </a:solidFill>
                <a:latin typeface="Arial" pitchFamily="34" charset="0"/>
                <a:cs typeface="Arial" pitchFamily="34" charset="0"/>
              </a:rPr>
              <a:t>ES UNA RELACION HUMANA</a:t>
            </a:r>
            <a:r>
              <a:rPr lang="es-MX" sz="2800" b="1" dirty="0">
                <a:solidFill>
                  <a:schemeClr val="bg1"/>
                </a:solidFill>
                <a:latin typeface="Arial" pitchFamily="34" charset="0"/>
                <a:cs typeface="Arial" pitchFamily="34" charset="0"/>
              </a:rPr>
              <a:t>, </a:t>
            </a:r>
            <a:r>
              <a:rPr lang="es-MX" sz="2400" b="1" dirty="0">
                <a:solidFill>
                  <a:schemeClr val="bg1"/>
                </a:solidFill>
                <a:latin typeface="Arial" pitchFamily="34" charset="0"/>
                <a:cs typeface="Arial" pitchFamily="34" charset="0"/>
              </a:rPr>
              <a:t>SOCIAL</a:t>
            </a:r>
            <a:r>
              <a:rPr lang="es-MX" b="1" dirty="0">
                <a:solidFill>
                  <a:prstClr val="black"/>
                </a:solidFill>
              </a:rPr>
              <a:t>.</a:t>
            </a:r>
          </a:p>
        </p:txBody>
      </p:sp>
      <p:sp>
        <p:nvSpPr>
          <p:cNvPr id="9" name="8 Flecha abajo"/>
          <p:cNvSpPr/>
          <p:nvPr/>
        </p:nvSpPr>
        <p:spPr>
          <a:xfrm>
            <a:off x="4468698" y="2924944"/>
            <a:ext cx="535350" cy="57606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9 Rectángulo"/>
          <p:cNvSpPr/>
          <p:nvPr/>
        </p:nvSpPr>
        <p:spPr>
          <a:xfrm>
            <a:off x="443673" y="3409836"/>
            <a:ext cx="2640082" cy="461665"/>
          </a:xfrm>
          <a:prstGeom prst="rect">
            <a:avLst/>
          </a:prstGeom>
        </p:spPr>
        <p:txBody>
          <a:bodyPr wrap="none">
            <a:spAutoFit/>
          </a:bodyPr>
          <a:lstStyle/>
          <a:p>
            <a:r>
              <a:rPr lang="es-MX" sz="2400" b="1" dirty="0">
                <a:solidFill>
                  <a:schemeClr val="bg1"/>
                </a:solidFill>
                <a:latin typeface="Arial" pitchFamily="34" charset="0"/>
                <a:cs typeface="Arial" pitchFamily="34" charset="0"/>
              </a:rPr>
              <a:t>EXTENSIONISTA</a:t>
            </a:r>
            <a:endParaRPr lang="es-GT" sz="2400" dirty="0">
              <a:solidFill>
                <a:schemeClr val="bg1"/>
              </a:solidFill>
              <a:latin typeface="Arial" pitchFamily="34" charset="0"/>
              <a:cs typeface="Arial" pitchFamily="34" charset="0"/>
            </a:endParaRPr>
          </a:p>
        </p:txBody>
      </p:sp>
      <p:sp>
        <p:nvSpPr>
          <p:cNvPr id="11" name="10 Rectángulo"/>
          <p:cNvSpPr/>
          <p:nvPr/>
        </p:nvSpPr>
        <p:spPr>
          <a:xfrm>
            <a:off x="5854083" y="3429000"/>
            <a:ext cx="2772554" cy="523220"/>
          </a:xfrm>
          <a:prstGeom prst="rect">
            <a:avLst/>
          </a:prstGeom>
        </p:spPr>
        <p:txBody>
          <a:bodyPr wrap="none">
            <a:spAutoFit/>
          </a:bodyPr>
          <a:lstStyle/>
          <a:p>
            <a:r>
              <a:rPr lang="es-MX" sz="2400" b="1" dirty="0">
                <a:solidFill>
                  <a:schemeClr val="bg1"/>
                </a:solidFill>
                <a:latin typeface="Arial" pitchFamily="34" charset="0"/>
                <a:cs typeface="Arial" pitchFamily="34" charset="0"/>
              </a:rPr>
              <a:t>FAMILIA</a:t>
            </a:r>
            <a:r>
              <a:rPr lang="es-MX" sz="2800" b="1" dirty="0">
                <a:solidFill>
                  <a:schemeClr val="bg1"/>
                </a:solidFill>
                <a:latin typeface="Arial" pitchFamily="34" charset="0"/>
                <a:cs typeface="Arial" pitchFamily="34" charset="0"/>
              </a:rPr>
              <a:t> RURAL</a:t>
            </a:r>
            <a:endParaRPr lang="es-GT" sz="2800" dirty="0">
              <a:solidFill>
                <a:schemeClr val="bg1"/>
              </a:solidFill>
              <a:latin typeface="Arial" pitchFamily="34" charset="0"/>
              <a:cs typeface="Arial" pitchFamily="34" charset="0"/>
            </a:endParaRPr>
          </a:p>
        </p:txBody>
      </p:sp>
      <p:sp>
        <p:nvSpPr>
          <p:cNvPr id="12" name="11 Estrella de 4 puntas"/>
          <p:cNvSpPr/>
          <p:nvPr/>
        </p:nvSpPr>
        <p:spPr>
          <a:xfrm>
            <a:off x="4260455" y="3789040"/>
            <a:ext cx="1008112" cy="936104"/>
          </a:xfrm>
          <a:prstGeom prst="star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00B050"/>
              </a:solidFill>
            </a:endParaRPr>
          </a:p>
        </p:txBody>
      </p:sp>
      <p:sp>
        <p:nvSpPr>
          <p:cNvPr id="13" name="12 Flecha izquierda y derecha"/>
          <p:cNvSpPr/>
          <p:nvPr/>
        </p:nvSpPr>
        <p:spPr>
          <a:xfrm>
            <a:off x="3491880" y="3501008"/>
            <a:ext cx="2291765" cy="440008"/>
          </a:xfrm>
          <a:prstGeom prst="lef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13 Rectángulo"/>
          <p:cNvSpPr/>
          <p:nvPr/>
        </p:nvSpPr>
        <p:spPr>
          <a:xfrm>
            <a:off x="827584" y="4653136"/>
            <a:ext cx="7920880" cy="2308324"/>
          </a:xfrm>
          <a:prstGeom prst="rect">
            <a:avLst/>
          </a:prstGeom>
        </p:spPr>
        <p:txBody>
          <a:bodyPr wrap="square">
            <a:spAutoFit/>
          </a:bodyPr>
          <a:lstStyle/>
          <a:p>
            <a:pPr algn="ctr">
              <a:lnSpc>
                <a:spcPct val="90000"/>
              </a:lnSpc>
            </a:pPr>
            <a:r>
              <a:rPr lang="es-MX" sz="2800" b="1" dirty="0">
                <a:solidFill>
                  <a:schemeClr val="bg1"/>
                </a:solidFill>
                <a:latin typeface="Arial" pitchFamily="34" charset="0"/>
                <a:cs typeface="Arial" pitchFamily="34" charset="0"/>
              </a:rPr>
              <a:t>Promotoría </a:t>
            </a:r>
            <a:r>
              <a:rPr lang="es-MX" sz="2800" b="1" dirty="0" smtClean="0">
                <a:solidFill>
                  <a:schemeClr val="bg1"/>
                </a:solidFill>
                <a:latin typeface="Arial" pitchFamily="34" charset="0"/>
                <a:cs typeface="Arial" pitchFamily="34" charset="0"/>
              </a:rPr>
              <a:t>Comunitaria</a:t>
            </a:r>
            <a:endParaRPr lang="es-MX" sz="2800" b="1" dirty="0">
              <a:solidFill>
                <a:schemeClr val="bg1"/>
              </a:solidFill>
              <a:latin typeface="Arial" pitchFamily="34" charset="0"/>
              <a:cs typeface="Arial" pitchFamily="34" charset="0"/>
            </a:endParaRPr>
          </a:p>
          <a:p>
            <a:pPr>
              <a:lnSpc>
                <a:spcPct val="90000"/>
              </a:lnSpc>
            </a:pPr>
            <a:r>
              <a:rPr lang="es-MX" sz="2800" b="1" dirty="0">
                <a:solidFill>
                  <a:schemeClr val="bg1"/>
                </a:solidFill>
                <a:latin typeface="Arial" pitchFamily="34" charset="0"/>
                <a:cs typeface="Arial" pitchFamily="34" charset="0"/>
              </a:rPr>
              <a:t>                        </a:t>
            </a:r>
            <a:r>
              <a:rPr lang="es-MX" sz="2800" b="1" dirty="0" smtClean="0">
                <a:solidFill>
                  <a:schemeClr val="bg1"/>
                </a:solidFill>
                <a:latin typeface="Arial" pitchFamily="34" charset="0"/>
                <a:cs typeface="Arial" pitchFamily="34" charset="0"/>
              </a:rPr>
              <a:t>Grupos </a:t>
            </a:r>
            <a:r>
              <a:rPr lang="es-MX" sz="2800" b="1" dirty="0">
                <a:solidFill>
                  <a:schemeClr val="bg1"/>
                </a:solidFill>
                <a:latin typeface="Arial" pitchFamily="34" charset="0"/>
                <a:cs typeface="Arial" pitchFamily="34" charset="0"/>
              </a:rPr>
              <a:t>de </a:t>
            </a:r>
            <a:r>
              <a:rPr lang="es-MX" sz="2800" b="1" dirty="0" smtClean="0">
                <a:solidFill>
                  <a:schemeClr val="bg1"/>
                </a:solidFill>
                <a:latin typeface="Arial" pitchFamily="34" charset="0"/>
                <a:cs typeface="Arial" pitchFamily="34" charset="0"/>
              </a:rPr>
              <a:t>interés</a:t>
            </a:r>
          </a:p>
          <a:p>
            <a:pPr algn="ctr">
              <a:lnSpc>
                <a:spcPct val="90000"/>
              </a:lnSpc>
            </a:pPr>
            <a:r>
              <a:rPr lang="es-MX" sz="2000" b="1" dirty="0" smtClean="0">
                <a:solidFill>
                  <a:schemeClr val="bg1"/>
                </a:solidFill>
                <a:latin typeface="Arial" pitchFamily="34" charset="0"/>
                <a:cs typeface="Arial" pitchFamily="34" charset="0"/>
              </a:rPr>
              <a:t>(planes de grupo)</a:t>
            </a:r>
            <a:endParaRPr lang="es-MX" sz="2000" b="1" dirty="0">
              <a:solidFill>
                <a:schemeClr val="bg1"/>
              </a:solidFill>
              <a:latin typeface="Arial" pitchFamily="34" charset="0"/>
              <a:cs typeface="Arial" pitchFamily="34" charset="0"/>
            </a:endParaRPr>
          </a:p>
          <a:p>
            <a:pPr algn="ctr">
              <a:lnSpc>
                <a:spcPct val="90000"/>
              </a:lnSpc>
            </a:pPr>
            <a:r>
              <a:rPr lang="es-MX" sz="2800" b="1" dirty="0">
                <a:solidFill>
                  <a:schemeClr val="bg1"/>
                </a:solidFill>
                <a:latin typeface="Arial" pitchFamily="34" charset="0"/>
                <a:cs typeface="Arial" pitchFamily="34" charset="0"/>
              </a:rPr>
              <a:t>  </a:t>
            </a:r>
            <a:r>
              <a:rPr lang="es-MX" sz="2800" b="1" dirty="0" smtClean="0">
                <a:solidFill>
                  <a:schemeClr val="bg1"/>
                </a:solidFill>
                <a:latin typeface="Arial" pitchFamily="34" charset="0"/>
                <a:cs typeface="Arial" pitchFamily="34" charset="0"/>
              </a:rPr>
              <a:t>CADER</a:t>
            </a:r>
          </a:p>
          <a:p>
            <a:pPr algn="ctr">
              <a:lnSpc>
                <a:spcPct val="90000"/>
              </a:lnSpc>
            </a:pPr>
            <a:endParaRPr lang="es-MX" sz="2800" b="1" dirty="0">
              <a:solidFill>
                <a:schemeClr val="bg1"/>
              </a:solidFill>
              <a:latin typeface="Arial" pitchFamily="34" charset="0"/>
              <a:cs typeface="Arial" pitchFamily="34" charset="0"/>
            </a:endParaRPr>
          </a:p>
          <a:p>
            <a:pPr algn="ctr">
              <a:lnSpc>
                <a:spcPct val="90000"/>
              </a:lnSpc>
            </a:pPr>
            <a:r>
              <a:rPr lang="es-MX" sz="2800" b="1" dirty="0" smtClean="0">
                <a:solidFill>
                  <a:schemeClr val="bg1"/>
                </a:solidFill>
                <a:latin typeface="Arial" pitchFamily="34" charset="0"/>
                <a:cs typeface="Arial" pitchFamily="34" charset="0"/>
              </a:rPr>
              <a:t>(</a:t>
            </a:r>
            <a:r>
              <a:rPr lang="es-MX" sz="2800" b="1" dirty="0">
                <a:solidFill>
                  <a:schemeClr val="bg1"/>
                </a:solidFill>
                <a:latin typeface="Arial" pitchFamily="34" charset="0"/>
                <a:cs typeface="Arial" pitchFamily="34" charset="0"/>
              </a:rPr>
              <a:t>Metodología </a:t>
            </a:r>
            <a:r>
              <a:rPr lang="es-MX" sz="2800" b="1" dirty="0" err="1" smtClean="0">
                <a:solidFill>
                  <a:schemeClr val="bg1"/>
                </a:solidFill>
                <a:latin typeface="Arial" pitchFamily="34" charset="0"/>
                <a:cs typeface="Arial" pitchFamily="34" charset="0"/>
              </a:rPr>
              <a:t>CaC</a:t>
            </a:r>
            <a:r>
              <a:rPr lang="es-MX" sz="2800" b="1" dirty="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6089923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p:bldP spid="12" grpId="0" animBg="1"/>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1456098" y="2688483"/>
            <a:ext cx="5762418" cy="2703017"/>
            <a:chOff x="1456098" y="2688483"/>
            <a:chExt cx="5762418" cy="2703017"/>
          </a:xfrm>
        </p:grpSpPr>
        <p:sp>
          <p:nvSpPr>
            <p:cNvPr id="4103" name="Oval 7"/>
            <p:cNvSpPr>
              <a:spLocks noChangeArrowheads="1"/>
            </p:cNvSpPr>
            <p:nvPr/>
          </p:nvSpPr>
          <p:spPr bwMode="auto">
            <a:xfrm>
              <a:off x="1456098" y="2688483"/>
              <a:ext cx="5762418" cy="2703017"/>
            </a:xfrm>
            <a:prstGeom prst="ellipse">
              <a:avLst/>
            </a:prstGeom>
            <a:solidFill>
              <a:schemeClr val="accent6">
                <a:lumMod val="20000"/>
                <a:lumOff val="80000"/>
              </a:schemeClr>
            </a:solid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es-GT" sz="3200">
                <a:solidFill>
                  <a:prstClr val="black"/>
                </a:solidFill>
              </a:endParaRPr>
            </a:p>
          </p:txBody>
        </p:sp>
        <p:sp>
          <p:nvSpPr>
            <p:cNvPr id="4104" name="Text Box 8"/>
            <p:cNvSpPr txBox="1">
              <a:spLocks noChangeArrowheads="1"/>
            </p:cNvSpPr>
            <p:nvPr/>
          </p:nvSpPr>
          <p:spPr bwMode="auto">
            <a:xfrm>
              <a:off x="2699792" y="2886010"/>
              <a:ext cx="3528392" cy="542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sz="2400" dirty="0">
                  <a:solidFill>
                    <a:prstClr val="black"/>
                  </a:solidFill>
                  <a:cs typeface="Arial" pitchFamily="34" charset="0"/>
                </a:rPr>
                <a:t>Agencias de Extensión</a:t>
              </a:r>
              <a:endParaRPr lang="es-GT" sz="3200" dirty="0">
                <a:solidFill>
                  <a:prstClr val="black"/>
                </a:solidFill>
                <a:latin typeface="Arial" pitchFamily="34" charset="0"/>
                <a:cs typeface="Arial" pitchFamily="34" charset="0"/>
              </a:endParaRPr>
            </a:p>
          </p:txBody>
        </p:sp>
      </p:grpSp>
      <p:sp>
        <p:nvSpPr>
          <p:cNvPr id="2" name="1 Título"/>
          <p:cNvSpPr>
            <a:spLocks noGrp="1"/>
          </p:cNvSpPr>
          <p:nvPr>
            <p:ph type="title"/>
          </p:nvPr>
        </p:nvSpPr>
        <p:spPr>
          <a:xfrm>
            <a:off x="0" y="0"/>
            <a:ext cx="9144000" cy="836712"/>
          </a:xfrm>
        </p:spPr>
        <p:txBody>
          <a:bodyPr>
            <a:normAutofit fontScale="90000"/>
          </a:bodyPr>
          <a:lstStyle/>
          <a:p>
            <a:r>
              <a:rPr lang="es-MX" sz="3600" dirty="0" smtClean="0"/>
              <a:t>SNER:  Sistema nacional de extensión rural</a:t>
            </a:r>
            <a:br>
              <a:rPr lang="es-MX" sz="3600" dirty="0" smtClean="0"/>
            </a:br>
            <a:r>
              <a:rPr lang="es-GT" sz="3200" b="1" i="1" dirty="0"/>
              <a:t> Conjunto articulado de actores que </a:t>
            </a:r>
            <a:r>
              <a:rPr lang="es-GT" sz="3200" b="1" i="1" dirty="0" smtClean="0"/>
              <a:t>hacemos extensión</a:t>
            </a:r>
            <a:endParaRPr lang="es-GT" sz="3600" dirty="0"/>
          </a:p>
        </p:txBody>
      </p:sp>
      <p:grpSp>
        <p:nvGrpSpPr>
          <p:cNvPr id="17" name="16 Grupo"/>
          <p:cNvGrpSpPr/>
          <p:nvPr/>
        </p:nvGrpSpPr>
        <p:grpSpPr>
          <a:xfrm>
            <a:off x="2065944" y="3317994"/>
            <a:ext cx="4530281" cy="1417145"/>
            <a:chOff x="2065944" y="3317994"/>
            <a:chExt cx="4530281" cy="1417145"/>
          </a:xfrm>
        </p:grpSpPr>
        <p:sp>
          <p:nvSpPr>
            <p:cNvPr id="4100" name="Oval 4"/>
            <p:cNvSpPr>
              <a:spLocks noChangeArrowheads="1"/>
            </p:cNvSpPr>
            <p:nvPr/>
          </p:nvSpPr>
          <p:spPr bwMode="auto">
            <a:xfrm>
              <a:off x="2065944" y="3317994"/>
              <a:ext cx="4530281" cy="1417145"/>
            </a:xfrm>
            <a:prstGeom prst="ellipse">
              <a:avLst/>
            </a:prstGeom>
            <a:solidFill>
              <a:srgbClr val="EAF1DD"/>
            </a:solidFill>
            <a:ln w="9525">
              <a:noFill/>
              <a:round/>
              <a:headEnd/>
              <a:tailEnd/>
            </a:ln>
          </p:spPr>
          <p:txBody>
            <a:bodyPr vert="horz" wrap="square" lIns="91440" tIns="45720" rIns="91440" bIns="45720" numCol="1" anchor="t" anchorCtr="0" compatLnSpc="1">
              <a:prstTxWarp prst="textNoShape">
                <a:avLst/>
              </a:prstTxWarp>
            </a:bodyPr>
            <a:lstStyle/>
            <a:p>
              <a:endParaRPr lang="es-GT" sz="3200">
                <a:solidFill>
                  <a:prstClr val="black"/>
                </a:solidFill>
              </a:endParaRPr>
            </a:p>
          </p:txBody>
        </p:sp>
        <p:sp>
          <p:nvSpPr>
            <p:cNvPr id="4101" name="Text Box 5"/>
            <p:cNvSpPr txBox="1">
              <a:spLocks noChangeArrowheads="1"/>
            </p:cNvSpPr>
            <p:nvPr/>
          </p:nvSpPr>
          <p:spPr bwMode="auto">
            <a:xfrm>
              <a:off x="2771800" y="3709822"/>
              <a:ext cx="3340816" cy="655367"/>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S" sz="2400" dirty="0">
                  <a:solidFill>
                    <a:srgbClr val="000000"/>
                  </a:solidFill>
                  <a:cs typeface="Arial" pitchFamily="34" charset="0"/>
                </a:rPr>
                <a:t>Sujeto priorizado PNDRI</a:t>
              </a:r>
              <a:endParaRPr lang="es-ES" sz="2400" dirty="0">
                <a:solidFill>
                  <a:srgbClr val="000000"/>
                </a:solidFill>
                <a:latin typeface="Times New Roman" pitchFamily="18" charset="0"/>
                <a:cs typeface="Arial" pitchFamily="34" charset="0"/>
              </a:endParaRPr>
            </a:p>
            <a:p>
              <a:pPr algn="ctr" fontAlgn="base">
                <a:spcBef>
                  <a:spcPct val="0"/>
                </a:spcBef>
                <a:spcAft>
                  <a:spcPts val="1000"/>
                </a:spcAft>
              </a:pPr>
              <a:r>
                <a:rPr lang="es-ES" dirty="0">
                  <a:solidFill>
                    <a:srgbClr val="000000"/>
                  </a:solidFill>
                  <a:cs typeface="Arial" pitchFamily="34" charset="0"/>
                </a:rPr>
                <a:t>(grupos de familias campesinas)</a:t>
              </a:r>
              <a:endParaRPr lang="es-GT" sz="3200" dirty="0">
                <a:solidFill>
                  <a:prstClr val="black"/>
                </a:solidFill>
                <a:latin typeface="Arial" pitchFamily="34" charset="0"/>
                <a:cs typeface="Arial" pitchFamily="34" charset="0"/>
              </a:endParaRPr>
            </a:p>
          </p:txBody>
        </p:sp>
        <p:sp>
          <p:nvSpPr>
            <p:cNvPr id="4102" name="Text Box 6"/>
            <p:cNvSpPr txBox="1">
              <a:spLocks noChangeArrowheads="1"/>
            </p:cNvSpPr>
            <p:nvPr/>
          </p:nvSpPr>
          <p:spPr bwMode="auto">
            <a:xfrm>
              <a:off x="2902302" y="3339873"/>
              <a:ext cx="3037849" cy="4491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sz="2000" b="1" dirty="0" err="1">
                  <a:solidFill>
                    <a:srgbClr val="00B050"/>
                  </a:solidFill>
                  <a:cs typeface="Arial" pitchFamily="34" charset="0"/>
                </a:rPr>
                <a:t>Promotorías</a:t>
              </a:r>
              <a:r>
                <a:rPr lang="es-ES" sz="2000" b="1" dirty="0">
                  <a:solidFill>
                    <a:srgbClr val="00B050"/>
                  </a:solidFill>
                  <a:cs typeface="Arial" pitchFamily="34" charset="0"/>
                </a:rPr>
                <a:t> comunitarias</a:t>
              </a:r>
              <a:endParaRPr lang="es-GT" sz="3200" dirty="0">
                <a:solidFill>
                  <a:prstClr val="black"/>
                </a:solidFill>
                <a:latin typeface="Arial" pitchFamily="34" charset="0"/>
                <a:cs typeface="Arial" pitchFamily="34" charset="0"/>
              </a:endParaRPr>
            </a:p>
          </p:txBody>
        </p:sp>
      </p:grpSp>
      <p:grpSp>
        <p:nvGrpSpPr>
          <p:cNvPr id="20" name="19 Grupo"/>
          <p:cNvGrpSpPr/>
          <p:nvPr/>
        </p:nvGrpSpPr>
        <p:grpSpPr>
          <a:xfrm>
            <a:off x="683568" y="4293096"/>
            <a:ext cx="7632848" cy="1152128"/>
            <a:chOff x="683568" y="4293096"/>
            <a:chExt cx="7632848" cy="1152128"/>
          </a:xfrm>
        </p:grpSpPr>
        <p:sp>
          <p:nvSpPr>
            <p:cNvPr id="4105" name="Text Box 9"/>
            <p:cNvSpPr txBox="1">
              <a:spLocks noChangeArrowheads="1"/>
            </p:cNvSpPr>
            <p:nvPr/>
          </p:nvSpPr>
          <p:spPr bwMode="auto">
            <a:xfrm>
              <a:off x="2675789" y="4787243"/>
              <a:ext cx="3285698" cy="657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dirty="0">
                  <a:solidFill>
                    <a:prstClr val="black"/>
                  </a:solidFill>
                  <a:cs typeface="Arial" pitchFamily="34" charset="0"/>
                </a:rPr>
                <a:t>Municipalidades y entidades locales de desarrollo rural</a:t>
              </a:r>
              <a:endParaRPr lang="es-GT" sz="3200" dirty="0">
                <a:solidFill>
                  <a:prstClr val="black"/>
                </a:solidFill>
                <a:latin typeface="Arial" pitchFamily="34" charset="0"/>
                <a:cs typeface="Arial" pitchFamily="34" charset="0"/>
              </a:endParaRPr>
            </a:p>
          </p:txBody>
        </p:sp>
        <p:sp>
          <p:nvSpPr>
            <p:cNvPr id="4109" name="Text Box 13"/>
            <p:cNvSpPr txBox="1">
              <a:spLocks noChangeArrowheads="1"/>
            </p:cNvSpPr>
            <p:nvPr/>
          </p:nvSpPr>
          <p:spPr bwMode="auto">
            <a:xfrm>
              <a:off x="6103726" y="4293096"/>
              <a:ext cx="2212690" cy="784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dirty="0">
                  <a:solidFill>
                    <a:prstClr val="black"/>
                  </a:solidFill>
                  <a:cs typeface="Arial" pitchFamily="34" charset="0"/>
                </a:rPr>
                <a:t>Empresas y ONG involucradas en DR</a:t>
              </a:r>
              <a:endParaRPr lang="es-GT" sz="3200" dirty="0">
                <a:solidFill>
                  <a:prstClr val="black"/>
                </a:solidFill>
                <a:latin typeface="Arial" pitchFamily="34" charset="0"/>
                <a:cs typeface="Arial" pitchFamily="34" charset="0"/>
              </a:endParaRPr>
            </a:p>
          </p:txBody>
        </p:sp>
        <p:sp>
          <p:nvSpPr>
            <p:cNvPr id="4110" name="Text Box 14"/>
            <p:cNvSpPr txBox="1">
              <a:spLocks noChangeArrowheads="1"/>
            </p:cNvSpPr>
            <p:nvPr/>
          </p:nvSpPr>
          <p:spPr bwMode="auto">
            <a:xfrm>
              <a:off x="683568" y="4581128"/>
              <a:ext cx="1866874" cy="7607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sz="2000" dirty="0">
                  <a:solidFill>
                    <a:prstClr val="black"/>
                  </a:solidFill>
                  <a:cs typeface="Arial" pitchFamily="34" charset="0"/>
                </a:rPr>
                <a:t>Organizaciones campesinas </a:t>
              </a:r>
              <a:endParaRPr lang="es-GT" sz="3600" dirty="0">
                <a:solidFill>
                  <a:prstClr val="black"/>
                </a:solidFill>
                <a:latin typeface="Arial" pitchFamily="34" charset="0"/>
                <a:cs typeface="Arial" pitchFamily="34" charset="0"/>
              </a:endParaRPr>
            </a:p>
          </p:txBody>
        </p:sp>
      </p:grpSp>
      <p:grpSp>
        <p:nvGrpSpPr>
          <p:cNvPr id="19" name="18 Grupo"/>
          <p:cNvGrpSpPr/>
          <p:nvPr/>
        </p:nvGrpSpPr>
        <p:grpSpPr>
          <a:xfrm>
            <a:off x="323528" y="1196752"/>
            <a:ext cx="8064896" cy="5373216"/>
            <a:chOff x="323528" y="1196752"/>
            <a:chExt cx="8064896" cy="5373216"/>
          </a:xfrm>
        </p:grpSpPr>
        <p:sp>
          <p:nvSpPr>
            <p:cNvPr id="4106" name="Oval 10"/>
            <p:cNvSpPr>
              <a:spLocks noChangeArrowheads="1"/>
            </p:cNvSpPr>
            <p:nvPr/>
          </p:nvSpPr>
          <p:spPr bwMode="auto">
            <a:xfrm>
              <a:off x="323528" y="1196752"/>
              <a:ext cx="8064896" cy="5373216"/>
            </a:xfrm>
            <a:prstGeom prst="ellipse">
              <a:avLst/>
            </a:prstGeom>
            <a:noFill/>
            <a:ln w="9525">
              <a:solidFill>
                <a:schemeClr val="tx1">
                  <a:lumMod val="50000"/>
                  <a:lumOff val="50000"/>
                </a:schemeClr>
              </a:solidFill>
              <a:round/>
              <a:headEnd/>
              <a:tailEnd/>
            </a:ln>
          </p:spPr>
          <p:txBody>
            <a:bodyPr vert="horz" wrap="square" lIns="91440" tIns="45720" rIns="91440" bIns="45720" numCol="1" anchor="t" anchorCtr="0" compatLnSpc="1">
              <a:prstTxWarp prst="textNoShape">
                <a:avLst/>
              </a:prstTxWarp>
            </a:bodyPr>
            <a:lstStyle/>
            <a:p>
              <a:endParaRPr lang="es-GT" sz="3200">
                <a:solidFill>
                  <a:prstClr val="black"/>
                </a:solidFill>
              </a:endParaRPr>
            </a:p>
          </p:txBody>
        </p:sp>
        <p:sp>
          <p:nvSpPr>
            <p:cNvPr id="4107" name="Text Box 11"/>
            <p:cNvSpPr txBox="1">
              <a:spLocks noChangeArrowheads="1"/>
            </p:cNvSpPr>
            <p:nvPr/>
          </p:nvSpPr>
          <p:spPr bwMode="auto">
            <a:xfrm>
              <a:off x="2302415" y="1484784"/>
              <a:ext cx="4169352" cy="96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S" sz="2400" b="1" dirty="0">
                  <a:solidFill>
                    <a:srgbClr val="0033CC"/>
                  </a:solidFill>
                  <a:cs typeface="Arial" pitchFamily="34" charset="0"/>
                </a:rPr>
                <a:t>Entidades nacionales y regionales del MAGA </a:t>
              </a:r>
              <a:r>
                <a:rPr lang="es-ES" sz="2000" b="1" dirty="0">
                  <a:solidFill>
                    <a:srgbClr val="0033CC"/>
                  </a:solidFill>
                  <a:cs typeface="Arial" pitchFamily="34" charset="0"/>
                </a:rPr>
                <a:t>(direcciones, institutos, sedes)</a:t>
              </a:r>
              <a:endParaRPr lang="es-GT" sz="3200" b="1" dirty="0">
                <a:solidFill>
                  <a:srgbClr val="0033CC"/>
                </a:solidFill>
                <a:latin typeface="Arial" pitchFamily="34" charset="0"/>
                <a:cs typeface="Arial" pitchFamily="34" charset="0"/>
              </a:endParaRPr>
            </a:p>
          </p:txBody>
        </p:sp>
        <p:sp>
          <p:nvSpPr>
            <p:cNvPr id="4108" name="Text Box 12"/>
            <p:cNvSpPr txBox="1">
              <a:spLocks noChangeArrowheads="1"/>
            </p:cNvSpPr>
            <p:nvPr/>
          </p:nvSpPr>
          <p:spPr bwMode="auto">
            <a:xfrm>
              <a:off x="694058" y="2420888"/>
              <a:ext cx="1789710" cy="12142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dirty="0">
                  <a:solidFill>
                    <a:prstClr val="black"/>
                  </a:solidFill>
                  <a:cs typeface="Arial" pitchFamily="34" charset="0"/>
                </a:rPr>
                <a:t>Academia con investigación y Extensión</a:t>
              </a:r>
              <a:endParaRPr lang="es-GT" sz="3200" dirty="0">
                <a:solidFill>
                  <a:prstClr val="black"/>
                </a:solidFill>
                <a:latin typeface="Arial" pitchFamily="34" charset="0"/>
                <a:cs typeface="Arial" pitchFamily="34" charset="0"/>
              </a:endParaRPr>
            </a:p>
          </p:txBody>
        </p:sp>
        <p:sp>
          <p:nvSpPr>
            <p:cNvPr id="4111" name="Text Box 15"/>
            <p:cNvSpPr txBox="1">
              <a:spLocks noChangeArrowheads="1"/>
            </p:cNvSpPr>
            <p:nvPr/>
          </p:nvSpPr>
          <p:spPr bwMode="auto">
            <a:xfrm>
              <a:off x="3173622" y="5600343"/>
              <a:ext cx="2314924" cy="954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dirty="0">
                  <a:solidFill>
                    <a:prstClr val="black"/>
                  </a:solidFill>
                  <a:cs typeface="Arial" pitchFamily="34" charset="0"/>
                </a:rPr>
                <a:t>Sector político con influencia territorial</a:t>
              </a:r>
              <a:endParaRPr lang="es-GT" sz="3200" dirty="0">
                <a:solidFill>
                  <a:prstClr val="black"/>
                </a:solidFill>
                <a:latin typeface="Arial" pitchFamily="34" charset="0"/>
                <a:cs typeface="Arial" pitchFamily="34" charset="0"/>
              </a:endParaRPr>
            </a:p>
          </p:txBody>
        </p:sp>
        <p:sp>
          <p:nvSpPr>
            <p:cNvPr id="4112" name="Text Box 16"/>
            <p:cNvSpPr txBox="1">
              <a:spLocks noChangeArrowheads="1"/>
            </p:cNvSpPr>
            <p:nvPr/>
          </p:nvSpPr>
          <p:spPr bwMode="auto">
            <a:xfrm>
              <a:off x="6660232" y="2721301"/>
              <a:ext cx="1466830" cy="1178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ES" dirty="0">
                  <a:solidFill>
                    <a:prstClr val="black"/>
                  </a:solidFill>
                  <a:cs typeface="Arial" pitchFamily="34" charset="0"/>
                </a:rPr>
                <a:t>Cooperación Internacional en DR </a:t>
              </a:r>
              <a:endParaRPr lang="es-GT" sz="3200"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24465726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3000" fill="hold"/>
                                        <p:tgtEl>
                                          <p:spTgt spid="17"/>
                                        </p:tgtEl>
                                        <p:attrNameLst>
                                          <p:attrName>ppt_w</p:attrName>
                                        </p:attrNameLst>
                                      </p:cBhvr>
                                      <p:tavLst>
                                        <p:tav tm="0">
                                          <p:val>
                                            <p:strVal val="#ppt_w*0.70"/>
                                          </p:val>
                                        </p:tav>
                                        <p:tav tm="100000">
                                          <p:val>
                                            <p:strVal val="#ppt_w"/>
                                          </p:val>
                                        </p:tav>
                                      </p:tavLst>
                                    </p:anim>
                                    <p:anim calcmode="lin" valueType="num">
                                      <p:cBhvr>
                                        <p:cTn id="8" dur="3000" fill="hold"/>
                                        <p:tgtEl>
                                          <p:spTgt spid="17"/>
                                        </p:tgtEl>
                                        <p:attrNameLst>
                                          <p:attrName>ppt_h</p:attrName>
                                        </p:attrNameLst>
                                      </p:cBhvr>
                                      <p:tavLst>
                                        <p:tav tm="0">
                                          <p:val>
                                            <p:strVal val="#ppt_h"/>
                                          </p:val>
                                        </p:tav>
                                        <p:tav tm="100000">
                                          <p:val>
                                            <p:strVal val="#ppt_h"/>
                                          </p:val>
                                        </p:tav>
                                      </p:tavLst>
                                    </p:anim>
                                    <p:animEffect transition="in" filter="fade">
                                      <p:cBhvr>
                                        <p:cTn id="9" dur="3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3000" fill="hold"/>
                                        <p:tgtEl>
                                          <p:spTgt spid="18"/>
                                        </p:tgtEl>
                                        <p:attrNameLst>
                                          <p:attrName>ppt_w</p:attrName>
                                        </p:attrNameLst>
                                      </p:cBhvr>
                                      <p:tavLst>
                                        <p:tav tm="0">
                                          <p:val>
                                            <p:fltVal val="0"/>
                                          </p:val>
                                        </p:tav>
                                        <p:tav tm="100000">
                                          <p:val>
                                            <p:strVal val="#ppt_w"/>
                                          </p:val>
                                        </p:tav>
                                      </p:tavLst>
                                    </p:anim>
                                    <p:anim calcmode="lin" valueType="num">
                                      <p:cBhvr>
                                        <p:cTn id="15" dur="3000" fill="hold"/>
                                        <p:tgtEl>
                                          <p:spTgt spid="18"/>
                                        </p:tgtEl>
                                        <p:attrNameLst>
                                          <p:attrName>ppt_h</p:attrName>
                                        </p:attrNameLst>
                                      </p:cBhvr>
                                      <p:tavLst>
                                        <p:tav tm="0">
                                          <p:val>
                                            <p:fltVal val="0"/>
                                          </p:val>
                                        </p:tav>
                                        <p:tav tm="100000">
                                          <p:val>
                                            <p:strVal val="#ppt_h"/>
                                          </p:val>
                                        </p:tav>
                                      </p:tavLst>
                                    </p:anim>
                                    <p:anim calcmode="lin" valueType="num">
                                      <p:cBhvr>
                                        <p:cTn id="16" dur="3000" fill="hold"/>
                                        <p:tgtEl>
                                          <p:spTgt spid="18"/>
                                        </p:tgtEl>
                                        <p:attrNameLst>
                                          <p:attrName>style.rotation</p:attrName>
                                        </p:attrNameLst>
                                      </p:cBhvr>
                                      <p:tavLst>
                                        <p:tav tm="0">
                                          <p:val>
                                            <p:fltVal val="360"/>
                                          </p:val>
                                        </p:tav>
                                        <p:tav tm="100000">
                                          <p:val>
                                            <p:fltVal val="0"/>
                                          </p:val>
                                        </p:tav>
                                      </p:tavLst>
                                    </p:anim>
                                    <p:animEffect transition="in" filter="fade">
                                      <p:cBhvr>
                                        <p:cTn id="17" dur="3000"/>
                                        <p:tgtEl>
                                          <p:spTgt spid="18"/>
                                        </p:tgtEl>
                                      </p:cBhvr>
                                    </p:animEffect>
                                  </p:childTnLst>
                                </p:cTn>
                              </p:par>
                            </p:childTnLst>
                          </p:cTn>
                        </p:par>
                        <p:par>
                          <p:cTn id="18" fill="hold">
                            <p:stCondLst>
                              <p:cond delay="3000"/>
                            </p:stCondLst>
                            <p:childTnLst>
                              <p:par>
                                <p:cTn id="19" presetID="2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3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404664"/>
          </a:xfrm>
          <a:solidFill>
            <a:schemeClr val="accent6">
              <a:lumMod val="50000"/>
            </a:schemeClr>
          </a:solidFill>
        </p:spPr>
        <p:txBody>
          <a:bodyPr>
            <a:noAutofit/>
          </a:bodyPr>
          <a:lstStyle/>
          <a:p>
            <a:pPr marL="3671888" indent="-3671888" algn="l"/>
            <a:r>
              <a:rPr lang="es-GT" sz="1800" dirty="0" smtClean="0">
                <a:solidFill>
                  <a:schemeClr val="bg1"/>
                </a:solidFill>
              </a:rPr>
              <a:t>El Servicio Público de Extensión:  Coordinado X DICORER, prestado X  MAGA</a:t>
            </a:r>
            <a:endParaRPr lang="en-US" sz="1800" dirty="0">
              <a:solidFill>
                <a:schemeClr val="bg1"/>
              </a:solidFill>
            </a:endParaRPr>
          </a:p>
        </p:txBody>
      </p:sp>
      <p:grpSp>
        <p:nvGrpSpPr>
          <p:cNvPr id="3" name="15 Grupo"/>
          <p:cNvGrpSpPr/>
          <p:nvPr/>
        </p:nvGrpSpPr>
        <p:grpSpPr>
          <a:xfrm>
            <a:off x="3214678" y="1052736"/>
            <a:ext cx="2071702" cy="1571636"/>
            <a:chOff x="3071802" y="1571612"/>
            <a:chExt cx="2071702" cy="1571636"/>
          </a:xfrm>
        </p:grpSpPr>
        <p:sp>
          <p:nvSpPr>
            <p:cNvPr id="4" name="3 Triángulo isósceles"/>
            <p:cNvSpPr/>
            <p:nvPr/>
          </p:nvSpPr>
          <p:spPr>
            <a:xfrm>
              <a:off x="3143240" y="1857364"/>
              <a:ext cx="1071570" cy="7858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4 Triángulo isósceles"/>
            <p:cNvSpPr/>
            <p:nvPr/>
          </p:nvSpPr>
          <p:spPr>
            <a:xfrm flipV="1">
              <a:off x="3857620" y="1857364"/>
              <a:ext cx="1071570" cy="7858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6 Cara sonriente"/>
            <p:cNvSpPr/>
            <p:nvPr/>
          </p:nvSpPr>
          <p:spPr>
            <a:xfrm>
              <a:off x="3929058" y="2285992"/>
              <a:ext cx="500066" cy="50006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7 Arco de bloque"/>
            <p:cNvSpPr/>
            <p:nvPr/>
          </p:nvSpPr>
          <p:spPr>
            <a:xfrm>
              <a:off x="4286248" y="2214554"/>
              <a:ext cx="285752" cy="71438"/>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8 Anillo"/>
            <p:cNvSpPr/>
            <p:nvPr/>
          </p:nvSpPr>
          <p:spPr>
            <a:xfrm>
              <a:off x="3428992" y="2214554"/>
              <a:ext cx="214314" cy="214314"/>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9 Anillo"/>
            <p:cNvSpPr/>
            <p:nvPr/>
          </p:nvSpPr>
          <p:spPr>
            <a:xfrm>
              <a:off x="3714744" y="2214554"/>
              <a:ext cx="214314" cy="214314"/>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10 Anillo"/>
            <p:cNvSpPr/>
            <p:nvPr/>
          </p:nvSpPr>
          <p:spPr>
            <a:xfrm>
              <a:off x="4143372" y="1928802"/>
              <a:ext cx="214314" cy="214314"/>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11 Anillo"/>
            <p:cNvSpPr/>
            <p:nvPr/>
          </p:nvSpPr>
          <p:spPr>
            <a:xfrm>
              <a:off x="4429124" y="1928802"/>
              <a:ext cx="214314" cy="214314"/>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12 Arco de bloque"/>
            <p:cNvSpPr/>
            <p:nvPr/>
          </p:nvSpPr>
          <p:spPr>
            <a:xfrm flipV="1">
              <a:off x="3500430" y="2500306"/>
              <a:ext cx="285752" cy="71438"/>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13 Elipse"/>
            <p:cNvSpPr/>
            <p:nvPr/>
          </p:nvSpPr>
          <p:spPr>
            <a:xfrm>
              <a:off x="3071802" y="1571612"/>
              <a:ext cx="2071702" cy="157163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7" name="16 CuadroTexto"/>
          <p:cNvSpPr txBox="1"/>
          <p:nvPr/>
        </p:nvSpPr>
        <p:spPr>
          <a:xfrm>
            <a:off x="3143240" y="2481496"/>
            <a:ext cx="2286016" cy="369332"/>
          </a:xfrm>
          <a:prstGeom prst="rect">
            <a:avLst/>
          </a:prstGeom>
          <a:solidFill>
            <a:schemeClr val="tx1"/>
          </a:solidFill>
          <a:ln w="28575" cmpd="dbl">
            <a:solidFill>
              <a:schemeClr val="tx1"/>
            </a:solidFill>
          </a:ln>
          <a:effectLst>
            <a:reflection blurRad="6350" stA="52000" endA="300" endPos="35000" dir="5400000" sy="-100000" algn="bl" rotWithShape="0"/>
          </a:effectLst>
        </p:spPr>
        <p:txBody>
          <a:bodyPr wrap="square" rtlCol="0">
            <a:spAutoFit/>
          </a:bodyPr>
          <a:lstStyle/>
          <a:p>
            <a:pPr algn="ctr"/>
            <a:r>
              <a:rPr lang="es-GT" dirty="0" smtClean="0">
                <a:solidFill>
                  <a:prstClr val="white"/>
                </a:solidFill>
              </a:rPr>
              <a:t>Agencia de Extensión</a:t>
            </a:r>
            <a:endParaRPr lang="en-US" dirty="0">
              <a:solidFill>
                <a:prstClr val="white"/>
              </a:solidFill>
            </a:endParaRPr>
          </a:p>
        </p:txBody>
      </p:sp>
      <p:sp>
        <p:nvSpPr>
          <p:cNvPr id="35" name="34 CuadroTexto">
            <a:hlinkClick r:id="" action="ppaction://noaction"/>
          </p:cNvPr>
          <p:cNvSpPr txBox="1"/>
          <p:nvPr/>
        </p:nvSpPr>
        <p:spPr>
          <a:xfrm>
            <a:off x="2411760" y="548680"/>
            <a:ext cx="3600400" cy="483989"/>
          </a:xfrm>
          <a:prstGeom prst="round2SameRect">
            <a:avLst/>
          </a:prstGeom>
          <a:noFill/>
          <a:ln w="28575">
            <a:noFill/>
          </a:ln>
        </p:spPr>
        <p:txBody>
          <a:bodyPr wrap="square" rtlCol="0">
            <a:spAutoFit/>
          </a:bodyPr>
          <a:lstStyle/>
          <a:p>
            <a:pPr algn="ctr"/>
            <a:r>
              <a:rPr lang="es-GT" sz="2400" b="1" i="1" dirty="0" smtClean="0">
                <a:solidFill>
                  <a:srgbClr val="1F497D">
                    <a:lumMod val="75000"/>
                  </a:srgbClr>
                </a:solidFill>
              </a:rPr>
              <a:t>Sujeto priorizado</a:t>
            </a:r>
            <a:endParaRPr lang="en-US" sz="2400" b="1" i="1" dirty="0" smtClean="0">
              <a:solidFill>
                <a:srgbClr val="1F497D">
                  <a:lumMod val="75000"/>
                </a:srgbClr>
              </a:solidFill>
            </a:endParaRPr>
          </a:p>
        </p:txBody>
      </p:sp>
      <p:sp>
        <p:nvSpPr>
          <p:cNvPr id="37" name="36 CuadroTexto"/>
          <p:cNvSpPr txBox="1"/>
          <p:nvPr/>
        </p:nvSpPr>
        <p:spPr>
          <a:xfrm>
            <a:off x="0" y="2338620"/>
            <a:ext cx="2285984" cy="1645563"/>
          </a:xfrm>
          <a:prstGeom prst="round2SameRect">
            <a:avLst/>
          </a:prstGeom>
          <a:noFill/>
          <a:ln w="28575">
            <a:noFill/>
          </a:ln>
        </p:spPr>
        <p:txBody>
          <a:bodyPr wrap="square" rtlCol="0">
            <a:spAutoFit/>
          </a:bodyPr>
          <a:lstStyle/>
          <a:p>
            <a:pPr algn="ctr"/>
            <a:r>
              <a:rPr lang="es-GT" sz="2400" b="1" dirty="0" smtClean="0">
                <a:solidFill>
                  <a:srgbClr val="1F497D">
                    <a:lumMod val="75000"/>
                  </a:srgbClr>
                </a:solidFill>
              </a:rPr>
              <a:t>Academia, investigación, Cooperación Internacional</a:t>
            </a:r>
            <a:endParaRPr lang="en-US" sz="2400" b="1" dirty="0" smtClean="0">
              <a:solidFill>
                <a:srgbClr val="1F497D">
                  <a:lumMod val="75000"/>
                </a:srgbClr>
              </a:solidFill>
            </a:endParaRPr>
          </a:p>
        </p:txBody>
      </p:sp>
      <p:grpSp>
        <p:nvGrpSpPr>
          <p:cNvPr id="34" name="33 Grupo"/>
          <p:cNvGrpSpPr/>
          <p:nvPr/>
        </p:nvGrpSpPr>
        <p:grpSpPr>
          <a:xfrm>
            <a:off x="6072198" y="1838554"/>
            <a:ext cx="2928958" cy="2333685"/>
            <a:chOff x="6072198" y="1838554"/>
            <a:chExt cx="2928958" cy="2333685"/>
          </a:xfrm>
        </p:grpSpPr>
        <p:sp>
          <p:nvSpPr>
            <p:cNvPr id="36" name="35 CuadroTexto"/>
            <p:cNvSpPr txBox="1"/>
            <p:nvPr/>
          </p:nvSpPr>
          <p:spPr>
            <a:xfrm>
              <a:off x="6804248" y="1838554"/>
              <a:ext cx="2196908" cy="2333685"/>
            </a:xfrm>
            <a:prstGeom prst="round2SameRect">
              <a:avLst/>
            </a:prstGeom>
            <a:noFill/>
            <a:ln w="28575">
              <a:noFill/>
            </a:ln>
          </p:spPr>
          <p:txBody>
            <a:bodyPr wrap="square" rtlCol="0">
              <a:spAutoFit/>
            </a:bodyPr>
            <a:lstStyle/>
            <a:p>
              <a:pPr algn="ctr"/>
              <a:r>
                <a:rPr lang="es-GT" sz="2000" b="1" dirty="0" smtClean="0">
                  <a:solidFill>
                    <a:srgbClr val="1F497D">
                      <a:lumMod val="75000"/>
                    </a:srgbClr>
                  </a:solidFill>
                </a:rPr>
                <a:t>MIDES, Municipalidades, instituciones, organizaciones, empresas, consejos y comisiones</a:t>
              </a:r>
              <a:endParaRPr lang="en-US" sz="2000" b="1" dirty="0" smtClean="0">
                <a:solidFill>
                  <a:srgbClr val="1F497D">
                    <a:lumMod val="75000"/>
                  </a:srgbClr>
                </a:solidFill>
              </a:endParaRPr>
            </a:p>
          </p:txBody>
        </p:sp>
        <p:cxnSp>
          <p:nvCxnSpPr>
            <p:cNvPr id="39" name="38 Conector recto de flecha"/>
            <p:cNvCxnSpPr/>
            <p:nvPr/>
          </p:nvCxnSpPr>
          <p:spPr>
            <a:xfrm flipV="1">
              <a:off x="6072198" y="2552934"/>
              <a:ext cx="642942" cy="71438"/>
            </a:xfrm>
            <a:prstGeom prst="straightConnector1">
              <a:avLst/>
            </a:prstGeom>
            <a:ln w="38100">
              <a:solidFill>
                <a:schemeClr val="accent4">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47" name="46 Conector recto de flecha"/>
          <p:cNvCxnSpPr/>
          <p:nvPr/>
        </p:nvCxnSpPr>
        <p:spPr>
          <a:xfrm>
            <a:off x="2071670" y="2624372"/>
            <a:ext cx="642942" cy="71438"/>
          </a:xfrm>
          <a:prstGeom prst="straightConnector1">
            <a:avLst/>
          </a:prstGeom>
          <a:ln w="38100">
            <a:solidFill>
              <a:schemeClr val="accent4">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9" name="28 Grupo"/>
          <p:cNvGrpSpPr/>
          <p:nvPr/>
        </p:nvGrpSpPr>
        <p:grpSpPr>
          <a:xfrm>
            <a:off x="1259632" y="2910124"/>
            <a:ext cx="6192688" cy="3643338"/>
            <a:chOff x="1259632" y="2910124"/>
            <a:chExt cx="6192688" cy="3643338"/>
          </a:xfrm>
        </p:grpSpPr>
        <p:sp>
          <p:nvSpPr>
            <p:cNvPr id="31" name="30 CuadroTexto">
              <a:hlinkClick r:id="" action="ppaction://noaction"/>
            </p:cNvPr>
            <p:cNvSpPr txBox="1"/>
            <p:nvPr/>
          </p:nvSpPr>
          <p:spPr>
            <a:xfrm>
              <a:off x="4399144" y="6166271"/>
              <a:ext cx="1387302" cy="387191"/>
            </a:xfrm>
            <a:prstGeom prst="round2SameRect">
              <a:avLst/>
            </a:prstGeom>
            <a:solidFill>
              <a:schemeClr val="accent6">
                <a:lumMod val="20000"/>
                <a:lumOff val="80000"/>
              </a:schemeClr>
            </a:solidFill>
            <a:ln w="28575">
              <a:solidFill>
                <a:schemeClr val="accent4">
                  <a:lumMod val="75000"/>
                </a:schemeClr>
              </a:solidFill>
            </a:ln>
          </p:spPr>
          <p:txBody>
            <a:bodyPr wrap="square" rtlCol="0">
              <a:spAutoFit/>
            </a:bodyPr>
            <a:lstStyle/>
            <a:p>
              <a:pPr algn="ctr"/>
              <a:r>
                <a:rPr lang="es-GT" b="1" dirty="0" smtClean="0">
                  <a:solidFill>
                    <a:prstClr val="black"/>
                  </a:solidFill>
                </a:rPr>
                <a:t>S&amp;E</a:t>
              </a:r>
              <a:endParaRPr lang="en-US" b="1" dirty="0" smtClean="0">
                <a:solidFill>
                  <a:prstClr val="black"/>
                </a:solidFill>
              </a:endParaRPr>
            </a:p>
          </p:txBody>
        </p:sp>
        <p:grpSp>
          <p:nvGrpSpPr>
            <p:cNvPr id="28" name="27 Grupo"/>
            <p:cNvGrpSpPr/>
            <p:nvPr/>
          </p:nvGrpSpPr>
          <p:grpSpPr>
            <a:xfrm>
              <a:off x="1259632" y="2910124"/>
              <a:ext cx="6192688" cy="3643338"/>
              <a:chOff x="1259632" y="2910124"/>
              <a:chExt cx="6192688" cy="3643338"/>
            </a:xfrm>
          </p:grpSpPr>
          <p:sp>
            <p:nvSpPr>
              <p:cNvPr id="15" name="14 Flecha a la derecha con bandas"/>
              <p:cNvSpPr/>
              <p:nvPr/>
            </p:nvSpPr>
            <p:spPr>
              <a:xfrm rot="16200000">
                <a:off x="2565997" y="3374471"/>
                <a:ext cx="3357586" cy="242889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17 CuadroTexto">
                <a:hlinkClick r:id="" action="ppaction://noaction"/>
              </p:cNvPr>
              <p:cNvSpPr txBox="1"/>
              <p:nvPr/>
            </p:nvSpPr>
            <p:spPr>
              <a:xfrm>
                <a:off x="3428992" y="3338752"/>
                <a:ext cx="1571636" cy="923330"/>
              </a:xfrm>
              <a:prstGeom prst="rect">
                <a:avLst/>
              </a:prstGeom>
              <a:noFill/>
              <a:ln w="28575" cmpd="dbl">
                <a:noFill/>
              </a:ln>
              <a:effectLst>
                <a:reflection blurRad="6350" stA="52000" endA="300" endPos="35000" dir="5400000" sy="-100000" algn="bl" rotWithShape="0"/>
              </a:effectLst>
            </p:spPr>
            <p:txBody>
              <a:bodyPr wrap="square" rtlCol="0">
                <a:spAutoFit/>
              </a:bodyPr>
              <a:lstStyle/>
              <a:p>
                <a:pPr algn="ctr"/>
                <a:r>
                  <a:rPr lang="es-GT" dirty="0" smtClean="0">
                    <a:solidFill>
                      <a:prstClr val="white"/>
                    </a:solidFill>
                  </a:rPr>
                  <a:t>Coordinación departamental MAGA</a:t>
                </a:r>
                <a:endParaRPr lang="en-US" dirty="0">
                  <a:solidFill>
                    <a:prstClr val="white"/>
                  </a:solidFill>
                </a:endParaRPr>
              </a:p>
            </p:txBody>
          </p:sp>
          <p:sp>
            <p:nvSpPr>
              <p:cNvPr id="19" name="18 CuadroTexto">
                <a:hlinkClick r:id="" action="ppaction://noaction"/>
              </p:cNvPr>
              <p:cNvSpPr txBox="1"/>
              <p:nvPr/>
            </p:nvSpPr>
            <p:spPr>
              <a:xfrm>
                <a:off x="3628316" y="4267446"/>
                <a:ext cx="1285884" cy="1200329"/>
              </a:xfrm>
              <a:prstGeom prst="rect">
                <a:avLst/>
              </a:prstGeom>
              <a:noFill/>
              <a:ln w="28575" cmpd="dbl">
                <a:noFill/>
              </a:ln>
              <a:effectLst>
                <a:reflection blurRad="6350" stA="52000" endA="300" endPos="35000" dir="5400000" sy="-100000" algn="bl" rotWithShape="0"/>
              </a:effectLst>
            </p:spPr>
            <p:txBody>
              <a:bodyPr wrap="square" rtlCol="0">
                <a:spAutoFit/>
              </a:bodyPr>
              <a:lstStyle/>
              <a:p>
                <a:pPr algn="ctr"/>
                <a:r>
                  <a:rPr lang="es-GT" dirty="0" smtClean="0">
                    <a:solidFill>
                      <a:prstClr val="white"/>
                    </a:solidFill>
                  </a:rPr>
                  <a:t>Equipo Central Extensión DIDER</a:t>
                </a:r>
                <a:endParaRPr lang="en-US" dirty="0">
                  <a:solidFill>
                    <a:prstClr val="white"/>
                  </a:solidFill>
                </a:endParaRPr>
              </a:p>
            </p:txBody>
          </p:sp>
          <p:sp>
            <p:nvSpPr>
              <p:cNvPr id="30" name="29 CuadroTexto">
                <a:hlinkClick r:id="" action="ppaction://noaction"/>
              </p:cNvPr>
              <p:cNvSpPr txBox="1"/>
              <p:nvPr/>
            </p:nvSpPr>
            <p:spPr>
              <a:xfrm>
                <a:off x="2756070" y="6166271"/>
                <a:ext cx="1970284" cy="387191"/>
              </a:xfrm>
              <a:prstGeom prst="round2SameRect">
                <a:avLst/>
              </a:prstGeom>
              <a:solidFill>
                <a:schemeClr val="accent3">
                  <a:lumMod val="40000"/>
                  <a:lumOff val="60000"/>
                </a:schemeClr>
              </a:solidFill>
              <a:ln w="28575">
                <a:solidFill>
                  <a:schemeClr val="tx1"/>
                </a:solidFill>
              </a:ln>
            </p:spPr>
            <p:txBody>
              <a:bodyPr wrap="square" rtlCol="0">
                <a:spAutoFit/>
              </a:bodyPr>
              <a:lstStyle/>
              <a:p>
                <a:pPr algn="ctr"/>
                <a:r>
                  <a:rPr lang="es-GT" b="1" dirty="0" smtClean="0">
                    <a:solidFill>
                      <a:prstClr val="black"/>
                    </a:solidFill>
                  </a:rPr>
                  <a:t>Administración</a:t>
                </a:r>
                <a:endParaRPr lang="en-US" b="1" dirty="0">
                  <a:solidFill>
                    <a:prstClr val="black"/>
                  </a:solidFill>
                </a:endParaRPr>
              </a:p>
            </p:txBody>
          </p:sp>
          <p:sp>
            <p:nvSpPr>
              <p:cNvPr id="48" name="47 CuadroTexto"/>
              <p:cNvSpPr txBox="1"/>
              <p:nvPr/>
            </p:nvSpPr>
            <p:spPr>
              <a:xfrm>
                <a:off x="4211960" y="4375725"/>
                <a:ext cx="3240360" cy="1645563"/>
              </a:xfrm>
              <a:prstGeom prst="round2SameRect">
                <a:avLst/>
              </a:prstGeom>
              <a:noFill/>
              <a:ln w="28575">
                <a:noFill/>
              </a:ln>
              <a:scene3d>
                <a:camera prst="isometricLeftDown"/>
                <a:lightRig rig="threePt" dir="t"/>
              </a:scene3d>
            </p:spPr>
            <p:txBody>
              <a:bodyPr wrap="square" rtlCol="0">
                <a:spAutoFit/>
              </a:bodyPr>
              <a:lstStyle/>
              <a:p>
                <a:pPr algn="ctr"/>
                <a:r>
                  <a:rPr lang="es-GT" sz="3200" b="1" dirty="0" smtClean="0">
                    <a:solidFill>
                      <a:srgbClr val="C00000"/>
                    </a:solidFill>
                  </a:rPr>
                  <a:t>Programas y dependencias  MAGA</a:t>
                </a:r>
                <a:endParaRPr lang="en-US" sz="3200" b="1" dirty="0" smtClean="0">
                  <a:solidFill>
                    <a:srgbClr val="C00000"/>
                  </a:solidFill>
                </a:endParaRPr>
              </a:p>
            </p:txBody>
          </p:sp>
          <p:sp>
            <p:nvSpPr>
              <p:cNvPr id="32" name="31 CuadroTexto"/>
              <p:cNvSpPr txBox="1"/>
              <p:nvPr/>
            </p:nvSpPr>
            <p:spPr>
              <a:xfrm>
                <a:off x="1259632" y="4293096"/>
                <a:ext cx="2808312" cy="1645563"/>
              </a:xfrm>
              <a:prstGeom prst="round2SameRect">
                <a:avLst/>
              </a:prstGeom>
              <a:noFill/>
              <a:ln w="28575">
                <a:noFill/>
              </a:ln>
              <a:scene3d>
                <a:camera prst="isometricRightUp"/>
                <a:lightRig rig="threePt" dir="t"/>
              </a:scene3d>
            </p:spPr>
            <p:txBody>
              <a:bodyPr wrap="square" rtlCol="0">
                <a:spAutoFit/>
              </a:bodyPr>
              <a:lstStyle/>
              <a:p>
                <a:pPr algn="ctr"/>
                <a:r>
                  <a:rPr lang="es-GT" sz="3200" b="1" dirty="0" smtClean="0">
                    <a:solidFill>
                      <a:srgbClr val="C00000"/>
                    </a:solidFill>
                  </a:rPr>
                  <a:t>Programas  y dependencias MAGA</a:t>
                </a:r>
                <a:endParaRPr lang="en-US" sz="3200" b="1" dirty="0" smtClean="0">
                  <a:solidFill>
                    <a:srgbClr val="C00000"/>
                  </a:solidFill>
                </a:endParaRPr>
              </a:p>
            </p:txBody>
          </p:sp>
        </p:grpSp>
      </p:grpSp>
      <p:pic>
        <p:nvPicPr>
          <p:cNvPr id="33" name="Picture 2"/>
          <p:cNvPicPr>
            <a:picLocks noChangeAspect="1" noChangeArrowheads="1"/>
          </p:cNvPicPr>
          <p:nvPr/>
        </p:nvPicPr>
        <p:blipFill>
          <a:blip r:embed="rId2" cstate="print"/>
          <a:srcRect/>
          <a:stretch>
            <a:fillRect/>
          </a:stretch>
        </p:blipFill>
        <p:spPr bwMode="auto">
          <a:xfrm>
            <a:off x="7086115" y="6147027"/>
            <a:ext cx="2057885" cy="710973"/>
          </a:xfrm>
          <a:prstGeom prst="rect">
            <a:avLst/>
          </a:prstGeom>
          <a:ln>
            <a:noFill/>
          </a:ln>
          <a:effectLst>
            <a:softEdge rad="112500"/>
          </a:effectLst>
        </p:spPr>
      </p:pic>
    </p:spTree>
    <p:extLst>
      <p:ext uri="{BB962C8B-B14F-4D97-AF65-F5344CB8AC3E}">
        <p14:creationId xmlns:p14="http://schemas.microsoft.com/office/powerpoint/2010/main" val="146329032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0" fill="hold"/>
                                        <p:tgtEl>
                                          <p:spTgt spid="29"/>
                                        </p:tgtEl>
                                        <p:attrNameLst>
                                          <p:attrName>ppt_x</p:attrName>
                                        </p:attrNameLst>
                                      </p:cBhvr>
                                      <p:tavLst>
                                        <p:tav tm="0">
                                          <p:val>
                                            <p:strVal val="#ppt_x"/>
                                          </p:val>
                                        </p:tav>
                                        <p:tav tm="100000">
                                          <p:val>
                                            <p:strVal val="#ppt_x"/>
                                          </p:val>
                                        </p:tav>
                                      </p:tavLst>
                                    </p:anim>
                                    <p:anim calcmode="lin" valueType="num">
                                      <p:cBhvr additive="base">
                                        <p:cTn id="14"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000"/>
                                        <p:tgtEl>
                                          <p:spTgt spid="37"/>
                                        </p:tgtEl>
                                      </p:cBhvr>
                                    </p:animEffect>
                                  </p:childTnLst>
                                </p:cTn>
                              </p:par>
                              <p:par>
                                <p:cTn id="20" presetID="22" presetClass="entr" presetSubtype="8"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20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7239000" cy="151216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45720" tIns="0" rIns="45720" bIns="0" anchor="ctr" anchorCtr="0">
            <a:noAutofit/>
          </a:bodyPr>
          <a:lstStyle/>
          <a:p>
            <a:pPr algn="ctr">
              <a:defRPr/>
            </a:pPr>
            <a:r>
              <a:rPr lang="es-GT" sz="22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
            </a:r>
            <a:br>
              <a:rPr lang="es-GT" sz="22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br>
            <a:r>
              <a:rPr lang="es-GT" sz="2200"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
            </a:r>
            <a:br>
              <a:rPr lang="es-GT" sz="2200"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br>
            <a:r>
              <a:rPr lang="es-GT" sz="22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t>relación entre Municipios y Mancomunidades en la territorialización e implementación del Plan</a:t>
            </a:r>
            <a:br>
              <a:rPr lang="es-GT" sz="2200" dirty="0" smtClean="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rPr>
            </a:br>
            <a:endParaRPr lang="es-GT" sz="2200" dirty="0">
              <a:ln w="50800">
                <a:noFill/>
              </a:ln>
              <a:solidFill>
                <a:schemeClr val="tx2"/>
              </a:solidFill>
              <a:effectLst>
                <a:outerShdw blurRad="50800" dist="38100" dir="8100000" algn="tr" rotWithShape="0">
                  <a:prstClr val="black">
                    <a:alpha val="40000"/>
                  </a:prstClr>
                </a:outerShdw>
              </a:effectLst>
              <a:latin typeface="Arial" pitchFamily="34" charset="0"/>
              <a:cs typeface="Arial" pitchFamily="34" charset="0"/>
            </a:endParaRPr>
          </a:p>
        </p:txBody>
      </p:sp>
      <p:sp>
        <p:nvSpPr>
          <p:cNvPr id="3" name="Content Placeholder 2"/>
          <p:cNvSpPr>
            <a:spLocks noGrp="1"/>
          </p:cNvSpPr>
          <p:nvPr>
            <p:ph idx="1"/>
          </p:nvPr>
        </p:nvSpPr>
        <p:spPr>
          <a:xfrm>
            <a:off x="429344" y="1679024"/>
            <a:ext cx="7239000" cy="4846320"/>
          </a:xfrm>
        </p:spPr>
        <p:txBody>
          <a:bodyPr>
            <a:noAutofit/>
          </a:bodyPr>
          <a:lstStyle/>
          <a:p>
            <a:pPr algn="just"/>
            <a:r>
              <a:rPr lang="es-GT" sz="2000" b="1" dirty="0" smtClean="0">
                <a:latin typeface="Arial" pitchFamily="34" charset="0"/>
                <a:cs typeface="Arial" pitchFamily="34" charset="0"/>
              </a:rPr>
              <a:t>A nivel MUNICIPAL: </a:t>
            </a:r>
          </a:p>
          <a:p>
            <a:pPr marL="0" indent="0" algn="just">
              <a:buNone/>
            </a:pPr>
            <a:r>
              <a:rPr lang="es-GT" sz="2000" dirty="0" smtClean="0">
                <a:latin typeface="Arial" pitchFamily="34" charset="0"/>
                <a:cs typeface="Arial" pitchFamily="34" charset="0"/>
              </a:rPr>
              <a:t>MIDES y MAGA concretarán inicialmente la ejecución del Plan, articulando en el Municipio la política social y la económico productiva (TMC, Salud, Educación, PAFFEC y otros).</a:t>
            </a:r>
            <a:r>
              <a:rPr lang="es-GT" sz="2000" dirty="0">
                <a:latin typeface="Arial" pitchFamily="34" charset="0"/>
                <a:cs typeface="Arial" pitchFamily="34" charset="0"/>
              </a:rPr>
              <a:t> Los caminos que se comenzarán a recorrer en dicho nivel son dos: el campesino y el de la inclusión. </a:t>
            </a:r>
            <a:endParaRPr lang="es-GT" sz="2000" dirty="0" smtClean="0">
              <a:latin typeface="Arial" pitchFamily="34" charset="0"/>
              <a:cs typeface="Arial" pitchFamily="34" charset="0"/>
            </a:endParaRPr>
          </a:p>
          <a:p>
            <a:pPr marL="0" indent="0" algn="just">
              <a:buNone/>
            </a:pPr>
            <a:endParaRPr lang="es-GT" sz="2000" dirty="0">
              <a:latin typeface="Arial" pitchFamily="34" charset="0"/>
              <a:cs typeface="Arial" pitchFamily="34" charset="0"/>
            </a:endParaRPr>
          </a:p>
          <a:p>
            <a:pPr algn="just"/>
            <a:r>
              <a:rPr lang="es-GT" sz="2000" b="1" dirty="0" smtClean="0">
                <a:latin typeface="Arial" pitchFamily="34" charset="0"/>
                <a:cs typeface="Arial" pitchFamily="34" charset="0"/>
              </a:rPr>
              <a:t>A nivel de MANCOMUNIDAD:</a:t>
            </a:r>
            <a:r>
              <a:rPr lang="es-GT" sz="2000" dirty="0" smtClean="0">
                <a:latin typeface="Arial" pitchFamily="34" charset="0"/>
                <a:cs typeface="Arial" pitchFamily="34" charset="0"/>
              </a:rPr>
              <a:t> </a:t>
            </a:r>
          </a:p>
          <a:p>
            <a:pPr marL="0" indent="0" algn="just">
              <a:buNone/>
            </a:pPr>
            <a:r>
              <a:rPr lang="es-GT" sz="2000" dirty="0" smtClean="0">
                <a:latin typeface="Arial" pitchFamily="34" charset="0"/>
                <a:cs typeface="Arial" pitchFamily="34" charset="0"/>
              </a:rPr>
              <a:t>Los NGT desarrollarán el proceso de territorialización del Plan a nivel de las Mancomunidades, comenzando a recorrer los siguientes cinco caminos: </a:t>
            </a:r>
            <a:r>
              <a:rPr lang="es-GT" sz="2000" dirty="0">
                <a:latin typeface="Arial" pitchFamily="34" charset="0"/>
                <a:cs typeface="Arial" pitchFamily="34" charset="0"/>
              </a:rPr>
              <a:t> Inversión y Emprendimiento para generar EMPLEO; Caminos Rurales; Empoderamiento socio político del sujeto priorizado; Diálogo/Concertación para la acción; y Luz y Energía.</a:t>
            </a:r>
          </a:p>
          <a:p>
            <a:pPr algn="just"/>
            <a:endParaRPr lang="es-GT" sz="2000" dirty="0">
              <a:latin typeface="Arial" pitchFamily="34" charset="0"/>
              <a:cs typeface="Arial" pitchFamily="34" charset="0"/>
            </a:endParaRPr>
          </a:p>
        </p:txBody>
      </p:sp>
      <p:sp>
        <p:nvSpPr>
          <p:cNvPr id="4" name="3 CuadroTexto"/>
          <p:cNvSpPr txBox="1"/>
          <p:nvPr/>
        </p:nvSpPr>
        <p:spPr>
          <a:xfrm>
            <a:off x="8286776" y="285728"/>
            <a:ext cx="639919" cy="64633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s-MX" dirty="0" smtClean="0">
                <a:latin typeface="Aparajita" pitchFamily="34" charset="0"/>
                <a:cs typeface="Aparajita" pitchFamily="34" charset="0"/>
              </a:rPr>
              <a:t>UTI</a:t>
            </a:r>
          </a:p>
          <a:p>
            <a:r>
              <a:rPr lang="es-MX" dirty="0" smtClean="0">
                <a:latin typeface="Aparajita" pitchFamily="34" charset="0"/>
                <a:cs typeface="Aparajita" pitchFamily="34" charset="0"/>
              </a:rPr>
              <a:t>GDRI</a:t>
            </a:r>
            <a:endParaRPr lang="es-MX" dirty="0">
              <a:latin typeface="Aparajita" pitchFamily="34" charset="0"/>
              <a:cs typeface="Aparajita" pitchFamily="34" charset="0"/>
            </a:endParaRPr>
          </a:p>
        </p:txBody>
      </p:sp>
      <p:pic>
        <p:nvPicPr>
          <p:cNvPr id="6" name="Picture 3"/>
          <p:cNvPicPr>
            <a:picLocks noChangeAspect="1" noChangeArrowheads="1"/>
          </p:cNvPicPr>
          <p:nvPr/>
        </p:nvPicPr>
        <p:blipFill>
          <a:blip r:embed="rId2" cstate="print"/>
          <a:srcRect l="11200" r="2001"/>
          <a:stretch>
            <a:fillRect/>
          </a:stretch>
        </p:blipFill>
        <p:spPr bwMode="auto">
          <a:xfrm>
            <a:off x="8244408" y="5877272"/>
            <a:ext cx="792088" cy="473177"/>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cstate="print"/>
          <a:srcRect l="-1349" t="7143" r="1501" b="7143"/>
          <a:stretch>
            <a:fillRect/>
          </a:stretch>
        </p:blipFill>
        <p:spPr bwMode="auto">
          <a:xfrm>
            <a:off x="8232577" y="6453336"/>
            <a:ext cx="875927" cy="288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9760024"/>
      </p:ext>
    </p:extLst>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0" y="71438"/>
            <a:ext cx="9144000" cy="642918"/>
          </a:xfrm>
          <a:solidFill>
            <a:schemeClr val="tx1"/>
          </a:solidFill>
        </p:spPr>
        <p:txBody>
          <a:bodyPr>
            <a:noAutofit/>
          </a:bodyPr>
          <a:lstStyle/>
          <a:p>
            <a:pPr marL="2951163" indent="-2951163" algn="l"/>
            <a:r>
              <a:rPr lang="es-GT" sz="2000" b="1" dirty="0" smtClean="0">
                <a:solidFill>
                  <a:schemeClr val="bg1"/>
                </a:solidFill>
              </a:rPr>
              <a:t>Población meta del SNER:  </a:t>
            </a:r>
            <a:r>
              <a:rPr lang="es-GT" sz="2000" dirty="0" smtClean="0">
                <a:solidFill>
                  <a:schemeClr val="bg1"/>
                </a:solidFill>
              </a:rPr>
              <a:t>	Familias campesinas vulnerables </a:t>
            </a:r>
            <a:br>
              <a:rPr lang="es-GT" sz="2000" dirty="0" smtClean="0">
                <a:solidFill>
                  <a:schemeClr val="bg1"/>
                </a:solidFill>
              </a:rPr>
            </a:br>
            <a:r>
              <a:rPr lang="es-GT" sz="2000" dirty="0" smtClean="0">
                <a:solidFill>
                  <a:schemeClr val="bg1"/>
                </a:solidFill>
              </a:rPr>
              <a:t>(en subsistencia, </a:t>
            </a:r>
            <a:r>
              <a:rPr lang="es-GT" sz="2000" dirty="0" err="1" smtClean="0">
                <a:solidFill>
                  <a:schemeClr val="bg1"/>
                </a:solidFill>
              </a:rPr>
              <a:t>infrasubsistencia</a:t>
            </a:r>
            <a:r>
              <a:rPr lang="es-GT" sz="2000" dirty="0" smtClean="0">
                <a:solidFill>
                  <a:schemeClr val="bg1"/>
                </a:solidFill>
              </a:rPr>
              <a:t> y excedentarios)</a:t>
            </a:r>
            <a:endParaRPr lang="en-US" sz="2000" dirty="0">
              <a:solidFill>
                <a:schemeClr val="bg1"/>
              </a:solidFill>
            </a:endParaRPr>
          </a:p>
        </p:txBody>
      </p:sp>
      <p:sp>
        <p:nvSpPr>
          <p:cNvPr id="5" name="1 Título"/>
          <p:cNvSpPr txBox="1">
            <a:spLocks/>
          </p:cNvSpPr>
          <p:nvPr/>
        </p:nvSpPr>
        <p:spPr>
          <a:xfrm>
            <a:off x="0" y="857232"/>
            <a:ext cx="9144000" cy="571504"/>
          </a:xfrm>
          <a:prstGeom prst="rect">
            <a:avLst/>
          </a:prstGeom>
        </p:spPr>
        <p:txBody>
          <a:bodyPr vert="horz" lIns="91440" tIns="45720" rIns="91440" bIns="45720" rtlCol="0" anchor="ctr">
            <a:noAutofit/>
          </a:bodyPr>
          <a:lstStyle/>
          <a:p>
            <a:pPr marL="2698750" indent="-2698750">
              <a:spcBef>
                <a:spcPct val="0"/>
              </a:spcBef>
              <a:defRPr/>
            </a:pPr>
            <a:r>
              <a:rPr lang="es-GT" sz="2000" b="1" dirty="0" smtClean="0">
                <a:solidFill>
                  <a:srgbClr val="FFFF00"/>
                </a:solidFill>
              </a:rPr>
              <a:t>Resultado final del servicio de extensión: </a:t>
            </a:r>
            <a:endParaRPr lang="en-US" sz="2000" dirty="0">
              <a:solidFill>
                <a:srgbClr val="FFFF00"/>
              </a:solidFill>
            </a:endParaRPr>
          </a:p>
        </p:txBody>
      </p:sp>
      <p:sp>
        <p:nvSpPr>
          <p:cNvPr id="6" name="1 Título"/>
          <p:cNvSpPr txBox="1">
            <a:spLocks/>
          </p:cNvSpPr>
          <p:nvPr/>
        </p:nvSpPr>
        <p:spPr>
          <a:xfrm>
            <a:off x="-32" y="1684776"/>
            <a:ext cx="3286148" cy="1571636"/>
          </a:xfrm>
          <a:prstGeom prst="rect">
            <a:avLst/>
          </a:prstGeom>
        </p:spPr>
        <p:txBody>
          <a:bodyPr vert="horz" lIns="91440" tIns="45720" rIns="91440" bIns="45720" rtlCol="0" anchor="ctr">
            <a:noAutofit/>
          </a:bodyPr>
          <a:lstStyle/>
          <a:p>
            <a:pPr algn="ctr">
              <a:spcBef>
                <a:spcPct val="0"/>
              </a:spcBef>
              <a:defRPr/>
            </a:pPr>
            <a:r>
              <a:rPr lang="es-GT" sz="2800" b="1" dirty="0" smtClean="0">
                <a:solidFill>
                  <a:srgbClr val="C0504D">
                    <a:lumMod val="20000"/>
                    <a:lumOff val="80000"/>
                  </a:srgbClr>
                </a:solidFill>
              </a:rPr>
              <a:t>Incremento de producción de alimentos e ingresos </a:t>
            </a:r>
            <a:endParaRPr lang="en-US" sz="2800" b="1" dirty="0">
              <a:solidFill>
                <a:srgbClr val="C0504D">
                  <a:lumMod val="20000"/>
                  <a:lumOff val="80000"/>
                </a:srgbClr>
              </a:solidFill>
            </a:endParaRPr>
          </a:p>
        </p:txBody>
      </p:sp>
      <p:sp>
        <p:nvSpPr>
          <p:cNvPr id="10" name="9 Flecha curvada hacia arriba"/>
          <p:cNvSpPr/>
          <p:nvPr/>
        </p:nvSpPr>
        <p:spPr>
          <a:xfrm rot="20213525">
            <a:off x="3020459" y="2628326"/>
            <a:ext cx="4357718" cy="135732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1 Título"/>
          <p:cNvSpPr txBox="1">
            <a:spLocks/>
          </p:cNvSpPr>
          <p:nvPr/>
        </p:nvSpPr>
        <p:spPr>
          <a:xfrm>
            <a:off x="5715008" y="2542032"/>
            <a:ext cx="2786082" cy="571504"/>
          </a:xfrm>
          <a:prstGeom prst="rect">
            <a:avLst/>
          </a:prstGeom>
        </p:spPr>
        <p:txBody>
          <a:bodyPr vert="horz" lIns="91440" tIns="45720" rIns="91440" bIns="45720" rtlCol="0" anchor="ctr">
            <a:noAutofit/>
          </a:bodyPr>
          <a:lstStyle/>
          <a:p>
            <a:pPr algn="ctr">
              <a:spcBef>
                <a:spcPct val="0"/>
              </a:spcBef>
              <a:defRPr/>
            </a:pPr>
            <a:r>
              <a:rPr lang="es-GT" sz="2000" dirty="0" smtClean="0">
                <a:solidFill>
                  <a:prstClr val="white"/>
                </a:solidFill>
              </a:rPr>
              <a:t>Contribuir a reducir desnutrición </a:t>
            </a:r>
            <a:endParaRPr lang="en-US" sz="2000" dirty="0">
              <a:solidFill>
                <a:prstClr val="white"/>
              </a:solidFill>
            </a:endParaRPr>
          </a:p>
        </p:txBody>
      </p:sp>
      <p:sp>
        <p:nvSpPr>
          <p:cNvPr id="9" name="1 Título">
            <a:hlinkClick r:id="rId2" action="ppaction://hlinksldjump"/>
          </p:cNvPr>
          <p:cNvSpPr txBox="1">
            <a:spLocks/>
          </p:cNvSpPr>
          <p:nvPr/>
        </p:nvSpPr>
        <p:spPr>
          <a:xfrm>
            <a:off x="6215042" y="1256148"/>
            <a:ext cx="2928958" cy="571504"/>
          </a:xfrm>
          <a:prstGeom prst="rect">
            <a:avLst/>
          </a:prstGeom>
        </p:spPr>
        <p:txBody>
          <a:bodyPr vert="horz" lIns="91440" tIns="45720" rIns="91440" bIns="45720" rtlCol="0" anchor="ctr">
            <a:noAutofit/>
          </a:bodyPr>
          <a:lstStyle/>
          <a:p>
            <a:pPr algn="ctr">
              <a:spcBef>
                <a:spcPct val="0"/>
              </a:spcBef>
              <a:defRPr/>
            </a:pPr>
            <a:r>
              <a:rPr lang="es-GT" sz="2000" dirty="0" smtClean="0">
                <a:solidFill>
                  <a:prstClr val="white"/>
                </a:solidFill>
              </a:rPr>
              <a:t>Contribuir a desarrollo humano (desarrollo rural) </a:t>
            </a:r>
            <a:endParaRPr lang="en-US" sz="2000" dirty="0">
              <a:solidFill>
                <a:prstClr val="white"/>
              </a:solidFill>
            </a:endParaRPr>
          </a:p>
        </p:txBody>
      </p:sp>
      <p:sp>
        <p:nvSpPr>
          <p:cNvPr id="7" name="1 Título"/>
          <p:cNvSpPr txBox="1">
            <a:spLocks/>
          </p:cNvSpPr>
          <p:nvPr/>
        </p:nvSpPr>
        <p:spPr>
          <a:xfrm>
            <a:off x="3357554" y="3827916"/>
            <a:ext cx="2357454" cy="571504"/>
          </a:xfrm>
          <a:prstGeom prst="rect">
            <a:avLst/>
          </a:prstGeom>
        </p:spPr>
        <p:txBody>
          <a:bodyPr vert="horz" lIns="91440" tIns="45720" rIns="91440" bIns="45720" rtlCol="0" anchor="ctr">
            <a:noAutofit/>
          </a:bodyPr>
          <a:lstStyle/>
          <a:p>
            <a:pPr algn="ctr">
              <a:spcBef>
                <a:spcPct val="0"/>
              </a:spcBef>
              <a:defRPr/>
            </a:pPr>
            <a:r>
              <a:rPr lang="es-GT" sz="2000" dirty="0" smtClean="0">
                <a:solidFill>
                  <a:prstClr val="white"/>
                </a:solidFill>
              </a:rPr>
              <a:t>Contribuir a erradicar hambre </a:t>
            </a:r>
            <a:endParaRPr lang="en-US" sz="2000" dirty="0">
              <a:solidFill>
                <a:prstClr val="white"/>
              </a:solidFill>
            </a:endParaRPr>
          </a:p>
        </p:txBody>
      </p:sp>
      <p:sp>
        <p:nvSpPr>
          <p:cNvPr id="11" name="1 Título"/>
          <p:cNvSpPr txBox="1">
            <a:spLocks/>
          </p:cNvSpPr>
          <p:nvPr/>
        </p:nvSpPr>
        <p:spPr>
          <a:xfrm>
            <a:off x="0" y="4786322"/>
            <a:ext cx="9144000" cy="2071702"/>
          </a:xfrm>
          <a:prstGeom prst="rect">
            <a:avLst/>
          </a:prstGeom>
          <a:solidFill>
            <a:srgbClr val="FFFF99"/>
          </a:solidFill>
        </p:spPr>
        <p:txBody>
          <a:bodyPr vert="horz" lIns="91440" tIns="45720" rIns="91440" bIns="45720" rtlCol="0" anchor="ctr">
            <a:noAutofit/>
          </a:bodyPr>
          <a:lstStyle/>
          <a:p>
            <a:pPr>
              <a:spcBef>
                <a:spcPct val="0"/>
              </a:spcBef>
              <a:defRPr/>
            </a:pPr>
            <a:r>
              <a:rPr lang="es-GT" sz="2000" dirty="0" smtClean="0">
                <a:solidFill>
                  <a:prstClr val="black"/>
                </a:solidFill>
              </a:rPr>
              <a:t>Tareas equipo </a:t>
            </a:r>
            <a:r>
              <a:rPr lang="es-GT" sz="2400" b="1" dirty="0" smtClean="0">
                <a:solidFill>
                  <a:prstClr val="black"/>
                </a:solidFill>
              </a:rPr>
              <a:t>agencia de extensión</a:t>
            </a:r>
            <a:r>
              <a:rPr lang="es-GT" sz="2400" dirty="0" smtClean="0">
                <a:solidFill>
                  <a:prstClr val="black"/>
                </a:solidFill>
              </a:rPr>
              <a:t> con sujeto priorizado</a:t>
            </a:r>
            <a:r>
              <a:rPr lang="es-GT" sz="2000" dirty="0" smtClean="0">
                <a:solidFill>
                  <a:prstClr val="black"/>
                </a:solidFill>
              </a:rPr>
              <a:t>: </a:t>
            </a:r>
          </a:p>
          <a:p>
            <a:pPr marL="457200" indent="-457200">
              <a:spcBef>
                <a:spcPct val="0"/>
              </a:spcBef>
              <a:buFont typeface="+mj-lt"/>
              <a:buAutoNum type="arabicPeriod"/>
              <a:defRPr/>
            </a:pPr>
            <a:r>
              <a:rPr lang="es-GT" sz="2000" dirty="0" smtClean="0">
                <a:solidFill>
                  <a:prstClr val="black"/>
                </a:solidFill>
              </a:rPr>
              <a:t>Identificar, ubicar, caracterizar y registrar sujeto priorizado.</a:t>
            </a:r>
          </a:p>
          <a:p>
            <a:pPr marL="457200" indent="-457200">
              <a:spcBef>
                <a:spcPct val="0"/>
              </a:spcBef>
              <a:buFont typeface="+mj-lt"/>
              <a:buAutoNum type="arabicPeriod"/>
              <a:defRPr/>
            </a:pPr>
            <a:r>
              <a:rPr lang="es-GT" sz="2000" dirty="0" smtClean="0">
                <a:solidFill>
                  <a:prstClr val="black"/>
                </a:solidFill>
              </a:rPr>
              <a:t>Construir sistema local de extensión (Agencia, COMUSAN, socios, grupos, </a:t>
            </a:r>
            <a:r>
              <a:rPr lang="es-GT" sz="2000" dirty="0" err="1" smtClean="0">
                <a:solidFill>
                  <a:prstClr val="black"/>
                </a:solidFill>
              </a:rPr>
              <a:t>promotorías</a:t>
            </a:r>
            <a:r>
              <a:rPr lang="es-GT" sz="2000" dirty="0" smtClean="0">
                <a:solidFill>
                  <a:prstClr val="black"/>
                </a:solidFill>
              </a:rPr>
              <a:t>, centros de aprendizaje y transferencia).</a:t>
            </a:r>
          </a:p>
          <a:p>
            <a:pPr marL="457200" indent="-457200">
              <a:spcBef>
                <a:spcPct val="0"/>
              </a:spcBef>
              <a:buFont typeface="+mj-lt"/>
              <a:buAutoNum type="arabicPeriod"/>
              <a:defRPr/>
            </a:pPr>
            <a:r>
              <a:rPr lang="es-GT" sz="2000" dirty="0" smtClean="0">
                <a:solidFill>
                  <a:prstClr val="black"/>
                </a:solidFill>
              </a:rPr>
              <a:t>Hacer extensión (educación no formal:  producción, organización, higiene).</a:t>
            </a:r>
          </a:p>
          <a:p>
            <a:pPr marL="457200" indent="-457200">
              <a:spcBef>
                <a:spcPct val="0"/>
              </a:spcBef>
              <a:buFont typeface="+mj-lt"/>
              <a:buAutoNum type="arabicPeriod"/>
              <a:defRPr/>
            </a:pPr>
            <a:r>
              <a:rPr lang="es-GT" sz="2000" dirty="0" smtClean="0">
                <a:solidFill>
                  <a:prstClr val="black"/>
                </a:solidFill>
              </a:rPr>
              <a:t>Planificar, dar seguimiento a ejecución, medir y verificar resultados.</a:t>
            </a:r>
            <a:endParaRPr lang="en-US" sz="2000" dirty="0">
              <a:solidFill>
                <a:prstClr val="black"/>
              </a:solidFill>
            </a:endParaRPr>
          </a:p>
        </p:txBody>
      </p:sp>
    </p:spTree>
    <p:extLst>
      <p:ext uri="{BB962C8B-B14F-4D97-AF65-F5344CB8AC3E}">
        <p14:creationId xmlns:p14="http://schemas.microsoft.com/office/powerpoint/2010/main" val="1452955730"/>
      </p:ext>
    </p:extLst>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a:grpSpLocks/>
          </p:cNvGrpSpPr>
          <p:nvPr/>
        </p:nvGrpSpPr>
        <p:grpSpPr bwMode="auto">
          <a:xfrm>
            <a:off x="623602" y="1568674"/>
            <a:ext cx="8134576" cy="4949228"/>
            <a:chOff x="3671232" y="1428735"/>
            <a:chExt cx="3837640" cy="4094174"/>
          </a:xfrm>
          <a:solidFill>
            <a:schemeClr val="tx2">
              <a:lumMod val="60000"/>
              <a:lumOff val="40000"/>
            </a:schemeClr>
          </a:solidFill>
        </p:grpSpPr>
        <p:sp>
          <p:nvSpPr>
            <p:cNvPr id="4" name="Freeform 3"/>
            <p:cNvSpPr>
              <a:spLocks/>
            </p:cNvSpPr>
            <p:nvPr/>
          </p:nvSpPr>
          <p:spPr bwMode="auto">
            <a:xfrm>
              <a:off x="3769303" y="1643051"/>
              <a:ext cx="3620728" cy="3879858"/>
            </a:xfrm>
            <a:custGeom>
              <a:avLst/>
              <a:gdLst>
                <a:gd name="T0" fmla="*/ 2147483647 w 1307"/>
                <a:gd name="T1" fmla="*/ 2147483647 h 555"/>
                <a:gd name="T2" fmla="*/ 2147483647 w 1307"/>
                <a:gd name="T3" fmla="*/ 2147483647 h 555"/>
                <a:gd name="T4" fmla="*/ 2147483647 w 1307"/>
                <a:gd name="T5" fmla="*/ 2147483647 h 555"/>
                <a:gd name="T6" fmla="*/ 2147483647 w 1307"/>
                <a:gd name="T7" fmla="*/ 2147483647 h 555"/>
                <a:gd name="T8" fmla="*/ 2147483647 w 1307"/>
                <a:gd name="T9" fmla="*/ 2147483647 h 555"/>
                <a:gd name="T10" fmla="*/ 2147483647 w 1307"/>
                <a:gd name="T11" fmla="*/ 2147483647 h 555"/>
                <a:gd name="T12" fmla="*/ 2147483647 w 1307"/>
                <a:gd name="T13" fmla="*/ 2147483647 h 555"/>
                <a:gd name="T14" fmla="*/ 2147483647 w 1307"/>
                <a:gd name="T15" fmla="*/ 0 h 555"/>
                <a:gd name="T16" fmla="*/ 2147483647 w 1307"/>
                <a:gd name="T17" fmla="*/ 0 h 555"/>
                <a:gd name="T18" fmla="*/ 2147483647 w 1307"/>
                <a:gd name="T19" fmla="*/ 2147483647 h 555"/>
                <a:gd name="T20" fmla="*/ 2147483647 w 1307"/>
                <a:gd name="T21" fmla="*/ 2147483647 h 555"/>
                <a:gd name="T22" fmla="*/ 0 w 1307"/>
                <a:gd name="T23" fmla="*/ 2147483647 h 555"/>
                <a:gd name="T24" fmla="*/ 0 w 1307"/>
                <a:gd name="T25" fmla="*/ 2147483647 h 555"/>
                <a:gd name="T26" fmla="*/ 2147483647 w 1307"/>
                <a:gd name="T27" fmla="*/ 2147483647 h 555"/>
                <a:gd name="T28" fmla="*/ 2147483647 w 1307"/>
                <a:gd name="T29" fmla="*/ 2147483647 h 555"/>
                <a:gd name="T30" fmla="*/ 2147483647 w 1307"/>
                <a:gd name="T31" fmla="*/ 2147483647 h 555"/>
                <a:gd name="T32" fmla="*/ 2147483647 w 1307"/>
                <a:gd name="T33" fmla="*/ 2147483647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7"/>
                <a:gd name="T52" fmla="*/ 0 h 555"/>
                <a:gd name="T53" fmla="*/ 1307 w 1307"/>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7" h="555">
                  <a:moveTo>
                    <a:pt x="1258" y="555"/>
                  </a:moveTo>
                  <a:lnTo>
                    <a:pt x="1282" y="548"/>
                  </a:lnTo>
                  <a:lnTo>
                    <a:pt x="1300" y="525"/>
                  </a:lnTo>
                  <a:lnTo>
                    <a:pt x="1307" y="494"/>
                  </a:lnTo>
                  <a:lnTo>
                    <a:pt x="1307" y="62"/>
                  </a:lnTo>
                  <a:lnTo>
                    <a:pt x="1300" y="31"/>
                  </a:lnTo>
                  <a:lnTo>
                    <a:pt x="1282" y="8"/>
                  </a:lnTo>
                  <a:lnTo>
                    <a:pt x="1258" y="0"/>
                  </a:lnTo>
                  <a:lnTo>
                    <a:pt x="49" y="0"/>
                  </a:lnTo>
                  <a:lnTo>
                    <a:pt x="24" y="8"/>
                  </a:lnTo>
                  <a:lnTo>
                    <a:pt x="6" y="31"/>
                  </a:lnTo>
                  <a:lnTo>
                    <a:pt x="0" y="62"/>
                  </a:lnTo>
                  <a:lnTo>
                    <a:pt x="0" y="494"/>
                  </a:lnTo>
                  <a:lnTo>
                    <a:pt x="6" y="525"/>
                  </a:lnTo>
                  <a:lnTo>
                    <a:pt x="24" y="548"/>
                  </a:lnTo>
                  <a:lnTo>
                    <a:pt x="49" y="555"/>
                  </a:lnTo>
                  <a:lnTo>
                    <a:pt x="1258" y="555"/>
                  </a:lnTo>
                  <a:close/>
                </a:path>
              </a:pathLst>
            </a:custGeom>
            <a:grpFill/>
            <a:ln w="9525">
              <a:noFill/>
              <a:round/>
              <a:headEnd/>
              <a:tailEnd/>
            </a:ln>
          </p:spPr>
          <p:txBody>
            <a:bodyPr/>
            <a:lstStyle/>
            <a:p>
              <a:pPr defTabSz="457200"/>
              <a:endParaRPr lang="es-MX" dirty="0">
                <a:solidFill>
                  <a:prstClr val="black"/>
                </a:solidFill>
                <a:latin typeface="Arial" pitchFamily="34" charset="0"/>
                <a:ea typeface="ＭＳ Ｐゴシック"/>
                <a:cs typeface="Arial" pitchFamily="34" charset="0"/>
              </a:endParaRPr>
            </a:p>
          </p:txBody>
        </p:sp>
        <p:sp>
          <p:nvSpPr>
            <p:cNvPr id="5" name="Freeform 4"/>
            <p:cNvSpPr>
              <a:spLocks/>
            </p:cNvSpPr>
            <p:nvPr/>
          </p:nvSpPr>
          <p:spPr bwMode="auto">
            <a:xfrm>
              <a:off x="3788596" y="2214078"/>
              <a:ext cx="3640924" cy="3297281"/>
            </a:xfrm>
            <a:custGeom>
              <a:avLst/>
              <a:gdLst>
                <a:gd name="T0" fmla="*/ 2147483647 w 1307"/>
                <a:gd name="T1" fmla="*/ 2147483647 h 555"/>
                <a:gd name="T2" fmla="*/ 2147483647 w 1307"/>
                <a:gd name="T3" fmla="*/ 2147483647 h 555"/>
                <a:gd name="T4" fmla="*/ 2147483647 w 1307"/>
                <a:gd name="T5" fmla="*/ 2147483647 h 555"/>
                <a:gd name="T6" fmla="*/ 2147483647 w 1307"/>
                <a:gd name="T7" fmla="*/ 2147483647 h 555"/>
                <a:gd name="T8" fmla="*/ 2147483647 w 1307"/>
                <a:gd name="T9" fmla="*/ 2147483647 h 555"/>
                <a:gd name="T10" fmla="*/ 2147483647 w 1307"/>
                <a:gd name="T11" fmla="*/ 2147483647 h 555"/>
                <a:gd name="T12" fmla="*/ 2147483647 w 1307"/>
                <a:gd name="T13" fmla="*/ 2147483647 h 555"/>
                <a:gd name="T14" fmla="*/ 2147483647 w 1307"/>
                <a:gd name="T15" fmla="*/ 0 h 555"/>
                <a:gd name="T16" fmla="*/ 2147483647 w 1307"/>
                <a:gd name="T17" fmla="*/ 0 h 555"/>
                <a:gd name="T18" fmla="*/ 2147483647 w 1307"/>
                <a:gd name="T19" fmla="*/ 2147483647 h 555"/>
                <a:gd name="T20" fmla="*/ 2147483647 w 1307"/>
                <a:gd name="T21" fmla="*/ 2147483647 h 555"/>
                <a:gd name="T22" fmla="*/ 0 w 1307"/>
                <a:gd name="T23" fmla="*/ 2147483647 h 555"/>
                <a:gd name="T24" fmla="*/ 0 w 1307"/>
                <a:gd name="T25" fmla="*/ 2147483647 h 555"/>
                <a:gd name="T26" fmla="*/ 2147483647 w 1307"/>
                <a:gd name="T27" fmla="*/ 2147483647 h 555"/>
                <a:gd name="T28" fmla="*/ 2147483647 w 1307"/>
                <a:gd name="T29" fmla="*/ 2147483647 h 555"/>
                <a:gd name="T30" fmla="*/ 2147483647 w 1307"/>
                <a:gd name="T31" fmla="*/ 2147483647 h 555"/>
                <a:gd name="T32" fmla="*/ 2147483647 w 1307"/>
                <a:gd name="T33" fmla="*/ 2147483647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7"/>
                <a:gd name="T52" fmla="*/ 0 h 555"/>
                <a:gd name="T53" fmla="*/ 1307 w 1307"/>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7" h="555">
                  <a:moveTo>
                    <a:pt x="1258" y="555"/>
                  </a:moveTo>
                  <a:lnTo>
                    <a:pt x="1282" y="548"/>
                  </a:lnTo>
                  <a:lnTo>
                    <a:pt x="1300" y="525"/>
                  </a:lnTo>
                  <a:lnTo>
                    <a:pt x="1307" y="494"/>
                  </a:lnTo>
                  <a:lnTo>
                    <a:pt x="1307" y="62"/>
                  </a:lnTo>
                  <a:lnTo>
                    <a:pt x="1300" y="31"/>
                  </a:lnTo>
                  <a:lnTo>
                    <a:pt x="1282" y="8"/>
                  </a:lnTo>
                  <a:lnTo>
                    <a:pt x="1258" y="0"/>
                  </a:lnTo>
                  <a:lnTo>
                    <a:pt x="49" y="0"/>
                  </a:lnTo>
                  <a:lnTo>
                    <a:pt x="24" y="8"/>
                  </a:lnTo>
                  <a:lnTo>
                    <a:pt x="6" y="31"/>
                  </a:lnTo>
                  <a:lnTo>
                    <a:pt x="0" y="62"/>
                  </a:lnTo>
                  <a:lnTo>
                    <a:pt x="0" y="494"/>
                  </a:lnTo>
                  <a:lnTo>
                    <a:pt x="6" y="525"/>
                  </a:lnTo>
                  <a:lnTo>
                    <a:pt x="24" y="548"/>
                  </a:lnTo>
                  <a:lnTo>
                    <a:pt x="49" y="555"/>
                  </a:lnTo>
                  <a:lnTo>
                    <a:pt x="1258" y="555"/>
                  </a:lnTo>
                </a:path>
              </a:pathLst>
            </a:custGeom>
            <a:grpFill/>
            <a:ln w="9525">
              <a:solidFill>
                <a:srgbClr val="FFF06A"/>
              </a:solidFill>
              <a:round/>
              <a:headEnd/>
              <a:tailEnd/>
            </a:ln>
          </p:spPr>
          <p:txBody>
            <a:bodyPr/>
            <a:lstStyle/>
            <a:p>
              <a:pPr defTabSz="457200"/>
              <a:endParaRPr lang="es-MX" dirty="0">
                <a:solidFill>
                  <a:prstClr val="black"/>
                </a:solidFill>
                <a:latin typeface="Arial" pitchFamily="34" charset="0"/>
                <a:ea typeface="ＭＳ Ｐゴシック"/>
                <a:cs typeface="Arial" pitchFamily="34" charset="0"/>
              </a:endParaRPr>
            </a:p>
          </p:txBody>
        </p:sp>
        <p:sp>
          <p:nvSpPr>
            <p:cNvPr id="6" name="Freeform 5"/>
            <p:cNvSpPr>
              <a:spLocks/>
            </p:cNvSpPr>
            <p:nvPr/>
          </p:nvSpPr>
          <p:spPr bwMode="auto">
            <a:xfrm>
              <a:off x="3671232" y="1428735"/>
              <a:ext cx="3837640" cy="3968198"/>
            </a:xfrm>
            <a:custGeom>
              <a:avLst/>
              <a:gdLst>
                <a:gd name="T0" fmla="*/ 2147483647 w 1314"/>
                <a:gd name="T1" fmla="*/ 2147483647 h 548"/>
                <a:gd name="T2" fmla="*/ 2147483647 w 1314"/>
                <a:gd name="T3" fmla="*/ 2147483647 h 548"/>
                <a:gd name="T4" fmla="*/ 2147483647 w 1314"/>
                <a:gd name="T5" fmla="*/ 2147483647 h 548"/>
                <a:gd name="T6" fmla="*/ 2147483647 w 1314"/>
                <a:gd name="T7" fmla="*/ 2147483647 h 548"/>
                <a:gd name="T8" fmla="*/ 2147483647 w 1314"/>
                <a:gd name="T9" fmla="*/ 2147483647 h 548"/>
                <a:gd name="T10" fmla="*/ 2147483647 w 1314"/>
                <a:gd name="T11" fmla="*/ 2147483647 h 548"/>
                <a:gd name="T12" fmla="*/ 2147483647 w 1314"/>
                <a:gd name="T13" fmla="*/ 2147483647 h 548"/>
                <a:gd name="T14" fmla="*/ 2147483647 w 1314"/>
                <a:gd name="T15" fmla="*/ 0 h 548"/>
                <a:gd name="T16" fmla="*/ 2147483647 w 1314"/>
                <a:gd name="T17" fmla="*/ 0 h 548"/>
                <a:gd name="T18" fmla="*/ 2147483647 w 1314"/>
                <a:gd name="T19" fmla="*/ 2147483647 h 548"/>
                <a:gd name="T20" fmla="*/ 2147483647 w 1314"/>
                <a:gd name="T21" fmla="*/ 2147483647 h 548"/>
                <a:gd name="T22" fmla="*/ 0 w 1314"/>
                <a:gd name="T23" fmla="*/ 2147483647 h 548"/>
                <a:gd name="T24" fmla="*/ 0 w 1314"/>
                <a:gd name="T25" fmla="*/ 2147483647 h 548"/>
                <a:gd name="T26" fmla="*/ 2147483647 w 1314"/>
                <a:gd name="T27" fmla="*/ 2147483647 h 548"/>
                <a:gd name="T28" fmla="*/ 2147483647 w 1314"/>
                <a:gd name="T29" fmla="*/ 2147483647 h 548"/>
                <a:gd name="T30" fmla="*/ 2147483647 w 1314"/>
                <a:gd name="T31" fmla="*/ 2147483647 h 548"/>
                <a:gd name="T32" fmla="*/ 2147483647 w 1314"/>
                <a:gd name="T33" fmla="*/ 2147483647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14"/>
                <a:gd name="T52" fmla="*/ 0 h 548"/>
                <a:gd name="T53" fmla="*/ 1314 w 1314"/>
                <a:gd name="T54" fmla="*/ 548 h 5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14" h="548">
                  <a:moveTo>
                    <a:pt x="1265" y="548"/>
                  </a:moveTo>
                  <a:lnTo>
                    <a:pt x="1289" y="540"/>
                  </a:lnTo>
                  <a:lnTo>
                    <a:pt x="1308" y="517"/>
                  </a:lnTo>
                  <a:lnTo>
                    <a:pt x="1314" y="494"/>
                  </a:lnTo>
                  <a:lnTo>
                    <a:pt x="1314" y="62"/>
                  </a:lnTo>
                  <a:lnTo>
                    <a:pt x="1308" y="31"/>
                  </a:lnTo>
                  <a:lnTo>
                    <a:pt x="1289" y="8"/>
                  </a:lnTo>
                  <a:lnTo>
                    <a:pt x="1265" y="0"/>
                  </a:lnTo>
                  <a:lnTo>
                    <a:pt x="50" y="0"/>
                  </a:lnTo>
                  <a:lnTo>
                    <a:pt x="25" y="8"/>
                  </a:lnTo>
                  <a:lnTo>
                    <a:pt x="7" y="31"/>
                  </a:lnTo>
                  <a:lnTo>
                    <a:pt x="0" y="62"/>
                  </a:lnTo>
                  <a:lnTo>
                    <a:pt x="0" y="494"/>
                  </a:lnTo>
                  <a:lnTo>
                    <a:pt x="7" y="517"/>
                  </a:lnTo>
                  <a:lnTo>
                    <a:pt x="25" y="540"/>
                  </a:lnTo>
                  <a:lnTo>
                    <a:pt x="50" y="548"/>
                  </a:lnTo>
                  <a:lnTo>
                    <a:pt x="1265" y="548"/>
                  </a:lnTo>
                  <a:close/>
                </a:path>
              </a:pathLst>
            </a:custGeom>
            <a:grpFill/>
            <a:ln w="9525">
              <a:solidFill>
                <a:srgbClr val="00ABFD"/>
              </a:solidFill>
              <a:round/>
              <a:headEnd/>
              <a:tailEnd/>
            </a:ln>
            <a:effectLst>
              <a:innerShdw blurRad="114300">
                <a:prstClr val="black"/>
              </a:innerShdw>
            </a:effectLst>
          </p:spPr>
          <p:txBody>
            <a:bodyPr/>
            <a:lstStyle/>
            <a:p>
              <a:pPr defTabSz="457200"/>
              <a:endParaRPr lang="es-MX" dirty="0">
                <a:solidFill>
                  <a:prstClr val="black"/>
                </a:solidFill>
                <a:latin typeface="Arial" pitchFamily="34" charset="0"/>
                <a:ea typeface="ＭＳ Ｐゴシック"/>
                <a:cs typeface="Arial" pitchFamily="34" charset="0"/>
              </a:endParaRPr>
            </a:p>
          </p:txBody>
        </p:sp>
      </p:grpSp>
      <p:sp>
        <p:nvSpPr>
          <p:cNvPr id="7" name="6 Rectángulo"/>
          <p:cNvSpPr/>
          <p:nvPr/>
        </p:nvSpPr>
        <p:spPr>
          <a:xfrm>
            <a:off x="660706" y="1784939"/>
            <a:ext cx="8321194" cy="4364272"/>
          </a:xfrm>
          <a:prstGeom prst="rect">
            <a:avLst/>
          </a:prstGeom>
          <a:solidFill>
            <a:schemeClr val="bg1"/>
          </a:solidFill>
        </p:spPr>
        <p:txBody>
          <a:bodyPr wrap="square">
            <a:spAutoFit/>
          </a:bodyPr>
          <a:lstStyle/>
          <a:p>
            <a:pPr algn="just" defTabSz="457200"/>
            <a:endParaRPr lang="es-GT" sz="2000" b="1" dirty="0" smtClean="0">
              <a:solidFill>
                <a:prstClr val="white"/>
              </a:solidFill>
              <a:latin typeface="Arial" pitchFamily="34" charset="0"/>
              <a:ea typeface="ＭＳ Ｐゴシック"/>
            </a:endParaRPr>
          </a:p>
          <a:p>
            <a:pPr marL="342900" indent="-342900" algn="just">
              <a:lnSpc>
                <a:spcPct val="115000"/>
              </a:lnSpc>
              <a:buFont typeface="Symbol"/>
              <a:buChar char=""/>
            </a:pPr>
            <a:r>
              <a:rPr lang="es-GT" sz="2800" dirty="0" smtClean="0">
                <a:solidFill>
                  <a:prstClr val="black"/>
                </a:solidFill>
                <a:latin typeface="Calibri"/>
                <a:ea typeface="Times New Roman"/>
                <a:cs typeface="Times New Roman"/>
              </a:rPr>
              <a:t>Identificación </a:t>
            </a:r>
            <a:r>
              <a:rPr lang="es-GT" sz="2800" dirty="0">
                <a:solidFill>
                  <a:prstClr val="black"/>
                </a:solidFill>
                <a:latin typeface="Calibri"/>
                <a:ea typeface="Times New Roman"/>
                <a:cs typeface="Times New Roman"/>
              </a:rPr>
              <a:t>y </a:t>
            </a:r>
            <a:r>
              <a:rPr lang="es-GT" sz="2800" dirty="0" smtClean="0">
                <a:solidFill>
                  <a:prstClr val="black"/>
                </a:solidFill>
                <a:latin typeface="Calibri"/>
                <a:ea typeface="Times New Roman"/>
                <a:cs typeface="Times New Roman"/>
              </a:rPr>
              <a:t>registro </a:t>
            </a:r>
            <a:r>
              <a:rPr lang="es-GT" sz="2800" dirty="0">
                <a:solidFill>
                  <a:prstClr val="black"/>
                </a:solidFill>
                <a:latin typeface="Calibri"/>
                <a:ea typeface="Times New Roman"/>
                <a:cs typeface="Times New Roman"/>
              </a:rPr>
              <a:t>población objetivo.</a:t>
            </a:r>
            <a:endParaRPr lang="es-GT" sz="2400" dirty="0">
              <a:solidFill>
                <a:prstClr val="black"/>
              </a:solidFill>
              <a:latin typeface="Calibri"/>
              <a:ea typeface="Times New Roman"/>
              <a:cs typeface="Times New Roman"/>
            </a:endParaRPr>
          </a:p>
          <a:p>
            <a:pPr marL="342900" indent="-342900" algn="just">
              <a:lnSpc>
                <a:spcPct val="115000"/>
              </a:lnSpc>
              <a:buFont typeface="Symbol"/>
              <a:buChar char=""/>
            </a:pPr>
            <a:r>
              <a:rPr lang="es-GT" sz="2800" dirty="0">
                <a:solidFill>
                  <a:prstClr val="black"/>
                </a:solidFill>
                <a:latin typeface="Calibri"/>
                <a:ea typeface="Times New Roman"/>
                <a:cs typeface="Times New Roman"/>
              </a:rPr>
              <a:t>Organización de grupos.</a:t>
            </a:r>
            <a:endParaRPr lang="es-GT" sz="2400" dirty="0">
              <a:solidFill>
                <a:prstClr val="black"/>
              </a:solidFill>
              <a:latin typeface="Calibri"/>
              <a:ea typeface="Times New Roman"/>
              <a:cs typeface="Times New Roman"/>
            </a:endParaRPr>
          </a:p>
          <a:p>
            <a:pPr marL="342900" indent="-342900" algn="just">
              <a:lnSpc>
                <a:spcPct val="115000"/>
              </a:lnSpc>
              <a:buFont typeface="Symbol"/>
              <a:buChar char=""/>
            </a:pPr>
            <a:r>
              <a:rPr lang="es-GT" sz="2800" dirty="0">
                <a:solidFill>
                  <a:prstClr val="black"/>
                </a:solidFill>
                <a:latin typeface="Calibri"/>
                <a:ea typeface="Times New Roman"/>
                <a:cs typeface="Times New Roman"/>
              </a:rPr>
              <a:t>Autoselección de Promotorías Comunitarias.</a:t>
            </a:r>
            <a:endParaRPr lang="es-GT" sz="2400" dirty="0">
              <a:solidFill>
                <a:prstClr val="black"/>
              </a:solidFill>
              <a:latin typeface="Calibri"/>
              <a:ea typeface="Times New Roman"/>
              <a:cs typeface="Times New Roman"/>
            </a:endParaRPr>
          </a:p>
          <a:p>
            <a:pPr marL="342900" indent="-342900" algn="just">
              <a:lnSpc>
                <a:spcPct val="115000"/>
              </a:lnSpc>
              <a:buFont typeface="Symbol"/>
              <a:buChar char=""/>
            </a:pPr>
            <a:r>
              <a:rPr lang="es-GT" sz="2800" dirty="0" smtClean="0">
                <a:solidFill>
                  <a:prstClr val="black"/>
                </a:solidFill>
                <a:latin typeface="Calibri"/>
                <a:ea typeface="Times New Roman"/>
                <a:cs typeface="Times New Roman"/>
              </a:rPr>
              <a:t>Planes de grupo, comunitarios y  </a:t>
            </a:r>
            <a:r>
              <a:rPr lang="es-GT" sz="2800" dirty="0">
                <a:solidFill>
                  <a:prstClr val="black"/>
                </a:solidFill>
                <a:latin typeface="Calibri"/>
                <a:ea typeface="Times New Roman"/>
                <a:cs typeface="Times New Roman"/>
              </a:rPr>
              <a:t>agrícola municipal.</a:t>
            </a:r>
            <a:endParaRPr lang="es-GT" sz="2400" dirty="0">
              <a:solidFill>
                <a:prstClr val="black"/>
              </a:solidFill>
              <a:latin typeface="Calibri"/>
              <a:ea typeface="Times New Roman"/>
              <a:cs typeface="Times New Roman"/>
            </a:endParaRPr>
          </a:p>
          <a:p>
            <a:pPr marL="342900" indent="-342900" algn="just">
              <a:lnSpc>
                <a:spcPct val="115000"/>
              </a:lnSpc>
              <a:buFont typeface="Symbol"/>
              <a:buChar char=""/>
            </a:pPr>
            <a:r>
              <a:rPr lang="es-GT" sz="2800" dirty="0" smtClean="0">
                <a:solidFill>
                  <a:prstClr val="black"/>
                </a:solidFill>
                <a:latin typeface="Calibri"/>
                <a:ea typeface="Times New Roman"/>
                <a:cs typeface="Times New Roman"/>
              </a:rPr>
              <a:t>Ubicación </a:t>
            </a:r>
            <a:r>
              <a:rPr lang="es-GT" sz="2800" dirty="0">
                <a:solidFill>
                  <a:prstClr val="black"/>
                </a:solidFill>
                <a:latin typeface="Calibri"/>
                <a:ea typeface="Times New Roman"/>
                <a:cs typeface="Times New Roman"/>
              </a:rPr>
              <a:t>y montaje de Centros de Aprendizaje para el Desarrollo Rural –CADER-.</a:t>
            </a:r>
            <a:endParaRPr lang="es-GT" sz="2400" dirty="0">
              <a:solidFill>
                <a:prstClr val="black"/>
              </a:solidFill>
              <a:latin typeface="Calibri"/>
              <a:ea typeface="Times New Roman"/>
              <a:cs typeface="Times New Roman"/>
            </a:endParaRPr>
          </a:p>
          <a:p>
            <a:pPr marL="342900" indent="-342900" algn="just">
              <a:lnSpc>
                <a:spcPct val="115000"/>
              </a:lnSpc>
              <a:buFont typeface="Symbol"/>
              <a:buChar char=""/>
            </a:pPr>
            <a:r>
              <a:rPr lang="es-GT" sz="2800" dirty="0">
                <a:solidFill>
                  <a:prstClr val="black"/>
                </a:solidFill>
                <a:latin typeface="Calibri"/>
                <a:ea typeface="Times New Roman"/>
                <a:cs typeface="Times New Roman"/>
              </a:rPr>
              <a:t>Ampliación y articulación de actores del sistema local de extensión</a:t>
            </a:r>
            <a:r>
              <a:rPr lang="es-GT" sz="2800" dirty="0" smtClean="0">
                <a:solidFill>
                  <a:prstClr val="black"/>
                </a:solidFill>
                <a:latin typeface="Calibri"/>
                <a:ea typeface="Times New Roman"/>
                <a:cs typeface="Times New Roman"/>
              </a:rPr>
              <a:t>.</a:t>
            </a:r>
            <a:endParaRPr lang="es-GT" sz="2400" dirty="0">
              <a:solidFill>
                <a:prstClr val="black"/>
              </a:solidFill>
              <a:latin typeface="Calibri"/>
              <a:ea typeface="Times New Roman"/>
              <a:cs typeface="Times New Roman"/>
            </a:endParaRPr>
          </a:p>
        </p:txBody>
      </p:sp>
      <p:sp>
        <p:nvSpPr>
          <p:cNvPr id="8" name="1 Título"/>
          <p:cNvSpPr txBox="1">
            <a:spLocks/>
          </p:cNvSpPr>
          <p:nvPr/>
        </p:nvSpPr>
        <p:spPr>
          <a:xfrm>
            <a:off x="436984" y="274638"/>
            <a:ext cx="8229600" cy="1294036"/>
          </a:xfrm>
          <a:prstGeom prst="rect">
            <a:avLst/>
          </a:prstGeom>
          <a:solidFill>
            <a:schemeClr val="bg1"/>
          </a:solidFill>
        </p:spPr>
        <p:txBody>
          <a:bodyPr rtlCol="0">
            <a:normAutofit fontScale="250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s-ES" sz="13600" b="1" dirty="0" smtClean="0">
                <a:solidFill>
                  <a:prstClr val="black"/>
                </a:solidFill>
              </a:rPr>
              <a:t>Metodología  del SNER.  Productos estratégicos exigidos a las Agencias de Extensión</a:t>
            </a:r>
            <a:r>
              <a:rPr lang="es-ES" dirty="0" smtClean="0">
                <a:solidFill>
                  <a:prstClr val="black"/>
                </a:solidFill>
              </a:rPr>
              <a:t/>
            </a:r>
            <a:br>
              <a:rPr lang="es-ES" dirty="0" smtClean="0">
                <a:solidFill>
                  <a:prstClr val="black"/>
                </a:solidFill>
              </a:rPr>
            </a:br>
            <a:endParaRPr lang="es-ES" dirty="0" smtClean="0">
              <a:solidFill>
                <a:prstClr val="black"/>
              </a:solidFill>
            </a:endParaRPr>
          </a:p>
        </p:txBody>
      </p:sp>
    </p:spTree>
    <p:extLst>
      <p:ext uri="{BB962C8B-B14F-4D97-AF65-F5344CB8AC3E}">
        <p14:creationId xmlns:p14="http://schemas.microsoft.com/office/powerpoint/2010/main" val="648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979712" y="44624"/>
            <a:ext cx="6912768" cy="707886"/>
          </a:xfrm>
          <a:prstGeom prst="rect">
            <a:avLst/>
          </a:prstGeom>
          <a:noFill/>
        </p:spPr>
        <p:txBody>
          <a:bodyPr wrap="square" rtlCol="0">
            <a:spAutoFit/>
          </a:bodyPr>
          <a:lstStyle/>
          <a:p>
            <a:pPr marL="1079500" indent="-1079500"/>
            <a:r>
              <a:rPr lang="es-GT" sz="2000" b="1" dirty="0" smtClean="0">
                <a:solidFill>
                  <a:prstClr val="black"/>
                </a:solidFill>
              </a:rPr>
              <a:t>PAFFEC:  	Opciones institucionales para atender demandas y acuerdos territoriales.</a:t>
            </a:r>
            <a:endParaRPr lang="es-GT" sz="2000" b="1" dirty="0">
              <a:solidFill>
                <a:prstClr val="black"/>
              </a:solidFill>
            </a:endParaRPr>
          </a:p>
        </p:txBody>
      </p:sp>
      <p:pic>
        <p:nvPicPr>
          <p:cNvPr id="14" name="Picture 2"/>
          <p:cNvPicPr>
            <a:picLocks noChangeAspect="1" noChangeArrowheads="1"/>
          </p:cNvPicPr>
          <p:nvPr/>
        </p:nvPicPr>
        <p:blipFill>
          <a:blip r:embed="rId2" cstate="print"/>
          <a:srcRect/>
          <a:stretch>
            <a:fillRect/>
          </a:stretch>
        </p:blipFill>
        <p:spPr bwMode="auto">
          <a:xfrm>
            <a:off x="0" y="-71462"/>
            <a:ext cx="1954163" cy="836712"/>
          </a:xfrm>
          <a:prstGeom prst="rect">
            <a:avLst/>
          </a:prstGeom>
          <a:noFill/>
          <a:ln w="9525">
            <a:noFill/>
            <a:miter lim="800000"/>
            <a:headEnd/>
            <a:tailEnd/>
          </a:ln>
        </p:spPr>
      </p:pic>
      <p:sp>
        <p:nvSpPr>
          <p:cNvPr id="18" name="17 Elipse"/>
          <p:cNvSpPr/>
          <p:nvPr/>
        </p:nvSpPr>
        <p:spPr>
          <a:xfrm>
            <a:off x="0" y="1434100"/>
            <a:ext cx="642942" cy="357190"/>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grpSp>
        <p:nvGrpSpPr>
          <p:cNvPr id="19" name="18 Grupo"/>
          <p:cNvGrpSpPr/>
          <p:nvPr/>
        </p:nvGrpSpPr>
        <p:grpSpPr>
          <a:xfrm>
            <a:off x="642910" y="1505538"/>
            <a:ext cx="2038116" cy="248934"/>
            <a:chOff x="961878" y="3250025"/>
            <a:chExt cx="2038116" cy="1069372"/>
          </a:xfrm>
        </p:grpSpPr>
        <p:sp>
          <p:nvSpPr>
            <p:cNvPr id="20" name="19 Rectángulo"/>
            <p:cNvSpPr/>
            <p:nvPr/>
          </p:nvSpPr>
          <p:spPr>
            <a:xfrm>
              <a:off x="961878" y="3250025"/>
              <a:ext cx="2038116" cy="10693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20 Rectángulo"/>
            <p:cNvSpPr/>
            <p:nvPr/>
          </p:nvSpPr>
          <p:spPr>
            <a:xfrm>
              <a:off x="961878" y="3250025"/>
              <a:ext cx="2038116" cy="10693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7615" tIns="0" rIns="0" bIns="0" numCol="1" spcCol="1270" anchor="t" anchorCtr="0">
              <a:noAutofit/>
            </a:bodyPr>
            <a:lstStyle/>
            <a:p>
              <a:pPr defTabSz="711200">
                <a:lnSpc>
                  <a:spcPct val="90000"/>
                </a:lnSpc>
                <a:spcBef>
                  <a:spcPct val="0"/>
                </a:spcBef>
                <a:spcAft>
                  <a:spcPct val="35000"/>
                </a:spcAft>
              </a:pPr>
              <a:r>
                <a:rPr lang="es-ES_tradnl" sz="1600" dirty="0" err="1" smtClean="0">
                  <a:solidFill>
                    <a:prstClr val="black">
                      <a:hueOff val="0"/>
                      <a:satOff val="0"/>
                      <a:lumOff val="0"/>
                      <a:alphaOff val="0"/>
                    </a:prstClr>
                  </a:solidFill>
                  <a:latin typeface="Arial Rounded MT Bold" pitchFamily="34" charset="0"/>
                </a:rPr>
                <a:t>Infrasubsistencia</a:t>
              </a:r>
              <a:endParaRPr lang="es-ES_tradnl" sz="1600" dirty="0">
                <a:solidFill>
                  <a:prstClr val="black">
                    <a:hueOff val="0"/>
                    <a:satOff val="0"/>
                    <a:lumOff val="0"/>
                    <a:alphaOff val="0"/>
                  </a:prstClr>
                </a:solidFill>
                <a:latin typeface="Arial Rounded MT Bold" pitchFamily="34" charset="0"/>
              </a:endParaRPr>
            </a:p>
          </p:txBody>
        </p:sp>
      </p:grpSp>
      <p:sp>
        <p:nvSpPr>
          <p:cNvPr id="22" name="21 Elipse"/>
          <p:cNvSpPr/>
          <p:nvPr/>
        </p:nvSpPr>
        <p:spPr>
          <a:xfrm>
            <a:off x="0" y="3071810"/>
            <a:ext cx="642941" cy="428627"/>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sp>
      <p:grpSp>
        <p:nvGrpSpPr>
          <p:cNvPr id="23" name="22 Grupo"/>
          <p:cNvGrpSpPr/>
          <p:nvPr/>
        </p:nvGrpSpPr>
        <p:grpSpPr>
          <a:xfrm>
            <a:off x="500034" y="3143248"/>
            <a:ext cx="1509701" cy="357190"/>
            <a:chOff x="2497513" y="2153134"/>
            <a:chExt cx="1509701" cy="2053374"/>
          </a:xfrm>
        </p:grpSpPr>
        <p:sp>
          <p:nvSpPr>
            <p:cNvPr id="24" name="23 Rectángulo"/>
            <p:cNvSpPr/>
            <p:nvPr/>
          </p:nvSpPr>
          <p:spPr>
            <a:xfrm>
              <a:off x="2497513" y="2153134"/>
              <a:ext cx="1509701" cy="20533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24 Rectángulo"/>
            <p:cNvSpPr/>
            <p:nvPr/>
          </p:nvSpPr>
          <p:spPr>
            <a:xfrm>
              <a:off x="2497513" y="2153134"/>
              <a:ext cx="1509701" cy="20533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373" tIns="0" rIns="0" bIns="0" numCol="1" spcCol="1270" anchor="t" anchorCtr="0">
              <a:noAutofit/>
            </a:bodyPr>
            <a:lstStyle/>
            <a:p>
              <a:pPr defTabSz="711200">
                <a:lnSpc>
                  <a:spcPct val="90000"/>
                </a:lnSpc>
                <a:spcBef>
                  <a:spcPct val="0"/>
                </a:spcBef>
                <a:spcAft>
                  <a:spcPct val="35000"/>
                </a:spcAft>
              </a:pPr>
              <a:r>
                <a:rPr lang="es-ES_tradnl" sz="1600" dirty="0" smtClean="0">
                  <a:solidFill>
                    <a:prstClr val="black">
                      <a:hueOff val="0"/>
                      <a:satOff val="0"/>
                      <a:lumOff val="0"/>
                      <a:alphaOff val="0"/>
                    </a:prstClr>
                  </a:solidFill>
                  <a:latin typeface="Arial Rounded MT Bold" pitchFamily="34" charset="0"/>
                </a:rPr>
                <a:t>Subsistencia</a:t>
              </a:r>
              <a:endParaRPr lang="es-ES_tradnl" sz="1600" dirty="0">
                <a:solidFill>
                  <a:prstClr val="black">
                    <a:hueOff val="0"/>
                    <a:satOff val="0"/>
                    <a:lumOff val="0"/>
                    <a:alphaOff val="0"/>
                  </a:prstClr>
                </a:solidFill>
                <a:latin typeface="Arial Rounded MT Bold" pitchFamily="34" charset="0"/>
              </a:endParaRPr>
            </a:p>
          </p:txBody>
        </p:sp>
      </p:grpSp>
      <p:sp>
        <p:nvSpPr>
          <p:cNvPr id="26" name="25 Elipse"/>
          <p:cNvSpPr/>
          <p:nvPr/>
        </p:nvSpPr>
        <p:spPr>
          <a:xfrm>
            <a:off x="71406" y="5715016"/>
            <a:ext cx="510060" cy="455661"/>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sp>
      <p:grpSp>
        <p:nvGrpSpPr>
          <p:cNvPr id="27" name="26 Grupo"/>
          <p:cNvGrpSpPr/>
          <p:nvPr/>
        </p:nvGrpSpPr>
        <p:grpSpPr>
          <a:xfrm>
            <a:off x="428596" y="5286388"/>
            <a:ext cx="1779727" cy="500066"/>
            <a:chOff x="4252538" y="1714387"/>
            <a:chExt cx="1779727" cy="2776772"/>
          </a:xfrm>
        </p:grpSpPr>
        <p:sp>
          <p:nvSpPr>
            <p:cNvPr id="28" name="27 Rectángulo"/>
            <p:cNvSpPr/>
            <p:nvPr/>
          </p:nvSpPr>
          <p:spPr>
            <a:xfrm>
              <a:off x="4252538" y="1714387"/>
              <a:ext cx="1779727" cy="27767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28 Rectángulo"/>
            <p:cNvSpPr/>
            <p:nvPr/>
          </p:nvSpPr>
          <p:spPr>
            <a:xfrm>
              <a:off x="4252538" y="1714387"/>
              <a:ext cx="1779727" cy="27767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01895" tIns="0" rIns="0" bIns="0" numCol="1" spcCol="1270" anchor="t" anchorCtr="0">
              <a:noAutofit/>
            </a:bodyPr>
            <a:lstStyle/>
            <a:p>
              <a:pPr defTabSz="711200">
                <a:lnSpc>
                  <a:spcPct val="90000"/>
                </a:lnSpc>
                <a:spcBef>
                  <a:spcPct val="0"/>
                </a:spcBef>
                <a:spcAft>
                  <a:spcPct val="35000"/>
                </a:spcAft>
              </a:pPr>
              <a:r>
                <a:rPr lang="es-ES_tradnl" sz="1600" dirty="0" err="1" smtClean="0">
                  <a:solidFill>
                    <a:prstClr val="black">
                      <a:hueOff val="0"/>
                      <a:satOff val="0"/>
                      <a:lumOff val="0"/>
                      <a:alphaOff val="0"/>
                    </a:prstClr>
                  </a:solidFill>
                  <a:latin typeface="Arial Rounded MT Bold" pitchFamily="34" charset="0"/>
                </a:rPr>
                <a:t>Excendentario</a:t>
              </a:r>
              <a:endParaRPr lang="es-ES_tradnl" sz="1600" dirty="0">
                <a:solidFill>
                  <a:prstClr val="black">
                    <a:hueOff val="0"/>
                    <a:satOff val="0"/>
                    <a:lumOff val="0"/>
                    <a:alphaOff val="0"/>
                  </a:prstClr>
                </a:solidFill>
                <a:latin typeface="Arial Rounded MT Bold" pitchFamily="34" charset="0"/>
              </a:endParaRPr>
            </a:p>
          </p:txBody>
        </p:sp>
      </p:grpSp>
      <p:sp>
        <p:nvSpPr>
          <p:cNvPr id="30" name="29 Rectángulo"/>
          <p:cNvSpPr/>
          <p:nvPr/>
        </p:nvSpPr>
        <p:spPr>
          <a:xfrm>
            <a:off x="698306" y="1791290"/>
            <a:ext cx="3786214" cy="923330"/>
          </a:xfrm>
          <a:prstGeom prst="rect">
            <a:avLst/>
          </a:prstGeom>
        </p:spPr>
        <p:txBody>
          <a:bodyPr wrap="square">
            <a:spAutoFit/>
          </a:bodyPr>
          <a:lstStyle/>
          <a:p>
            <a:r>
              <a:rPr lang="es-GT" dirty="0" smtClean="0">
                <a:solidFill>
                  <a:prstClr val="black"/>
                </a:solidFill>
              </a:rPr>
              <a:t>Estabilizar sus sistemas de producción de autoconsumo, superando INSAN de manera sostenible</a:t>
            </a:r>
            <a:endParaRPr lang="en-US" dirty="0">
              <a:solidFill>
                <a:prstClr val="black"/>
              </a:solidFill>
            </a:endParaRPr>
          </a:p>
        </p:txBody>
      </p:sp>
      <p:sp>
        <p:nvSpPr>
          <p:cNvPr id="31" name="30 Rectángulo"/>
          <p:cNvSpPr/>
          <p:nvPr/>
        </p:nvSpPr>
        <p:spPr>
          <a:xfrm>
            <a:off x="714348" y="3429000"/>
            <a:ext cx="3786214" cy="923330"/>
          </a:xfrm>
          <a:prstGeom prst="rect">
            <a:avLst/>
          </a:prstGeom>
        </p:spPr>
        <p:txBody>
          <a:bodyPr wrap="square">
            <a:spAutoFit/>
          </a:bodyPr>
          <a:lstStyle/>
          <a:p>
            <a:pPr fontAlgn="t"/>
            <a:r>
              <a:rPr lang="es-GT" dirty="0" smtClean="0">
                <a:solidFill>
                  <a:prstClr val="black"/>
                </a:solidFill>
              </a:rPr>
              <a:t>Asegurar disponibilidad de alimentos para autoconsumo e iniciar excedentes para abastecimiento local.</a:t>
            </a:r>
            <a:endParaRPr lang="es-GT" dirty="0">
              <a:solidFill>
                <a:srgbClr val="000000"/>
              </a:solidFill>
            </a:endParaRPr>
          </a:p>
        </p:txBody>
      </p:sp>
      <p:sp>
        <p:nvSpPr>
          <p:cNvPr id="32" name="31 Rectángulo"/>
          <p:cNvSpPr/>
          <p:nvPr/>
        </p:nvSpPr>
        <p:spPr>
          <a:xfrm>
            <a:off x="565249" y="5572140"/>
            <a:ext cx="3786214" cy="1200329"/>
          </a:xfrm>
          <a:prstGeom prst="rect">
            <a:avLst/>
          </a:prstGeom>
        </p:spPr>
        <p:txBody>
          <a:bodyPr wrap="square">
            <a:spAutoFit/>
          </a:bodyPr>
          <a:lstStyle/>
          <a:p>
            <a:pPr fontAlgn="t"/>
            <a:r>
              <a:rPr lang="es-GT" dirty="0" smtClean="0">
                <a:solidFill>
                  <a:prstClr val="black"/>
                </a:solidFill>
              </a:rPr>
              <a:t>Fortalecer procesos asociativos para producción, transformación y comercialización, vinculándose a mercados y cadenas de valor.</a:t>
            </a:r>
            <a:endParaRPr lang="es-GT" dirty="0">
              <a:solidFill>
                <a:srgbClr val="000000"/>
              </a:solidFill>
            </a:endParaRPr>
          </a:p>
        </p:txBody>
      </p:sp>
      <p:sp>
        <p:nvSpPr>
          <p:cNvPr id="33" name="32 Rectángulo"/>
          <p:cNvSpPr/>
          <p:nvPr/>
        </p:nvSpPr>
        <p:spPr>
          <a:xfrm>
            <a:off x="5143504" y="1585729"/>
            <a:ext cx="3929090" cy="1200329"/>
          </a:xfrm>
          <a:prstGeom prst="rect">
            <a:avLst/>
          </a:prstGeom>
        </p:spPr>
        <p:txBody>
          <a:bodyPr wrap="square">
            <a:spAutoFit/>
          </a:bodyPr>
          <a:lstStyle/>
          <a:p>
            <a:pPr fontAlgn="t"/>
            <a:r>
              <a:rPr lang="es-GT" dirty="0" smtClean="0">
                <a:solidFill>
                  <a:srgbClr val="000000"/>
                </a:solidFill>
              </a:rPr>
              <a:t>Prácticas y tecnología de mejoramiento de sistema milpa, agricultura de patio y hogar saludable y manejo adecuado de agua  y suelos.</a:t>
            </a:r>
            <a:endParaRPr lang="es-GT" dirty="0">
              <a:solidFill>
                <a:srgbClr val="000000"/>
              </a:solidFill>
            </a:endParaRPr>
          </a:p>
        </p:txBody>
      </p:sp>
      <p:sp>
        <p:nvSpPr>
          <p:cNvPr id="34" name="33 Rectángulo"/>
          <p:cNvSpPr/>
          <p:nvPr/>
        </p:nvSpPr>
        <p:spPr>
          <a:xfrm>
            <a:off x="5214942" y="3000372"/>
            <a:ext cx="3929058" cy="1754326"/>
          </a:xfrm>
          <a:prstGeom prst="rect">
            <a:avLst/>
          </a:prstGeom>
        </p:spPr>
        <p:txBody>
          <a:bodyPr wrap="square">
            <a:spAutoFit/>
          </a:bodyPr>
          <a:lstStyle/>
          <a:p>
            <a:pPr fontAlgn="t"/>
            <a:r>
              <a:rPr lang="es-GT" dirty="0" smtClean="0">
                <a:solidFill>
                  <a:srgbClr val="000000"/>
                </a:solidFill>
              </a:rPr>
              <a:t>Prácticas y tecnologías de </a:t>
            </a:r>
            <a:r>
              <a:rPr lang="es-GT" dirty="0" smtClean="0">
                <a:solidFill>
                  <a:prstClr val="black"/>
                </a:solidFill>
              </a:rPr>
              <a:t>aumento de productividad del sistema  familiar de milpa y patio y manejo adecuado de diversificación productiva familiar y post cosecha enfocando generación de excedentes.</a:t>
            </a:r>
            <a:endParaRPr lang="es-GT" dirty="0">
              <a:solidFill>
                <a:srgbClr val="000000"/>
              </a:solidFill>
            </a:endParaRPr>
          </a:p>
        </p:txBody>
      </p:sp>
      <p:sp>
        <p:nvSpPr>
          <p:cNvPr id="35" name="34 Rectángulo"/>
          <p:cNvSpPr/>
          <p:nvPr/>
        </p:nvSpPr>
        <p:spPr>
          <a:xfrm>
            <a:off x="1214446" y="928670"/>
            <a:ext cx="1643042" cy="369332"/>
          </a:xfrm>
          <a:prstGeom prst="rect">
            <a:avLst/>
          </a:prstGeom>
        </p:spPr>
        <p:txBody>
          <a:bodyPr wrap="square">
            <a:spAutoFit/>
          </a:bodyPr>
          <a:lstStyle/>
          <a:p>
            <a:pPr algn="ctr"/>
            <a:r>
              <a:rPr lang="es-GT" dirty="0" smtClean="0">
                <a:solidFill>
                  <a:prstClr val="black"/>
                </a:solidFill>
              </a:rPr>
              <a:t>Lo esperado</a:t>
            </a:r>
            <a:endParaRPr lang="en-US" dirty="0">
              <a:solidFill>
                <a:prstClr val="black"/>
              </a:solidFill>
            </a:endParaRPr>
          </a:p>
        </p:txBody>
      </p:sp>
      <p:sp>
        <p:nvSpPr>
          <p:cNvPr id="36" name="35 Rectángulo"/>
          <p:cNvSpPr/>
          <p:nvPr/>
        </p:nvSpPr>
        <p:spPr>
          <a:xfrm>
            <a:off x="5929322" y="928670"/>
            <a:ext cx="1643042" cy="369332"/>
          </a:xfrm>
          <a:prstGeom prst="rect">
            <a:avLst/>
          </a:prstGeom>
        </p:spPr>
        <p:txBody>
          <a:bodyPr wrap="square">
            <a:spAutoFit/>
          </a:bodyPr>
          <a:lstStyle/>
          <a:p>
            <a:pPr algn="ctr"/>
            <a:r>
              <a:rPr lang="es-GT" dirty="0" smtClean="0">
                <a:solidFill>
                  <a:prstClr val="black"/>
                </a:solidFill>
              </a:rPr>
              <a:t>Con</a:t>
            </a:r>
            <a:endParaRPr lang="en-US" dirty="0">
              <a:solidFill>
                <a:prstClr val="black"/>
              </a:solidFill>
            </a:endParaRPr>
          </a:p>
        </p:txBody>
      </p:sp>
      <p:sp>
        <p:nvSpPr>
          <p:cNvPr id="37" name="36 Rectángulo"/>
          <p:cNvSpPr/>
          <p:nvPr/>
        </p:nvSpPr>
        <p:spPr>
          <a:xfrm>
            <a:off x="5280157" y="5309258"/>
            <a:ext cx="3786182" cy="1477328"/>
          </a:xfrm>
          <a:prstGeom prst="rect">
            <a:avLst/>
          </a:prstGeom>
        </p:spPr>
        <p:txBody>
          <a:bodyPr wrap="square">
            <a:spAutoFit/>
          </a:bodyPr>
          <a:lstStyle/>
          <a:p>
            <a:pPr fontAlgn="t"/>
            <a:r>
              <a:rPr lang="es-GT" dirty="0" smtClean="0">
                <a:solidFill>
                  <a:srgbClr val="000000"/>
                </a:solidFill>
              </a:rPr>
              <a:t>Apoyo para venta de excedentes; </a:t>
            </a:r>
            <a:r>
              <a:rPr lang="es-GT" dirty="0" err="1" smtClean="0">
                <a:solidFill>
                  <a:srgbClr val="000000"/>
                </a:solidFill>
              </a:rPr>
              <a:t>asociatividad</a:t>
            </a:r>
            <a:r>
              <a:rPr lang="es-GT" dirty="0" smtClean="0">
                <a:solidFill>
                  <a:srgbClr val="000000"/>
                </a:solidFill>
              </a:rPr>
              <a:t>, intensificación, diversificación y  comercialización y encadenamientos con participación y alianzas.</a:t>
            </a:r>
            <a:endParaRPr lang="es-GT" dirty="0">
              <a:solidFill>
                <a:srgbClr val="000000"/>
              </a:solidFill>
            </a:endParaRPr>
          </a:p>
        </p:txBody>
      </p:sp>
      <p:cxnSp>
        <p:nvCxnSpPr>
          <p:cNvPr id="39" name="38 Conector recto de flecha"/>
          <p:cNvCxnSpPr/>
          <p:nvPr/>
        </p:nvCxnSpPr>
        <p:spPr>
          <a:xfrm rot="10800000">
            <a:off x="4572000" y="2143116"/>
            <a:ext cx="35719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rot="10800000">
            <a:off x="4643438" y="3784601"/>
            <a:ext cx="35719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rot="10800000">
            <a:off x="4637215" y="6070617"/>
            <a:ext cx="35719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2" name="41 Imagen" descr="F:\fotos MAGA 2013\SAM_1542.JPG"/>
          <p:cNvPicPr/>
          <p:nvPr/>
        </p:nvPicPr>
        <p:blipFill>
          <a:blip r:embed="rId3" cstate="print"/>
          <a:srcRect/>
          <a:stretch>
            <a:fillRect/>
          </a:stretch>
        </p:blipFill>
        <p:spPr bwMode="auto">
          <a:xfrm>
            <a:off x="2643174" y="785794"/>
            <a:ext cx="1643074" cy="1071570"/>
          </a:xfrm>
          <a:prstGeom prst="rect">
            <a:avLst/>
          </a:prstGeom>
          <a:noFill/>
          <a:ln w="9525">
            <a:noFill/>
            <a:miter lim="800000"/>
            <a:headEnd/>
            <a:tailEnd/>
          </a:ln>
        </p:spPr>
      </p:pic>
      <p:pic>
        <p:nvPicPr>
          <p:cNvPr id="43" name="42 Imagen" descr="C:\Users\Alejandro\Desktop\San Mateo\fotos para informe\2013-02-05 10.15.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7524" y="2500306"/>
            <a:ext cx="1228724" cy="871536"/>
          </a:xfrm>
          <a:prstGeom prst="rect">
            <a:avLst/>
          </a:prstGeom>
          <a:noFill/>
          <a:ln>
            <a:noFill/>
          </a:ln>
        </p:spPr>
      </p:pic>
      <p:pic>
        <p:nvPicPr>
          <p:cNvPr id="45" name="44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2396" y="571480"/>
            <a:ext cx="1428728" cy="1000131"/>
          </a:xfrm>
          <a:prstGeom prst="rect">
            <a:avLst/>
          </a:prstGeom>
          <a:noFill/>
        </p:spPr>
      </p:pic>
      <p:pic>
        <p:nvPicPr>
          <p:cNvPr id="46" name="45 Imagen"/>
          <p:cNvPicPr/>
          <p:nvPr/>
        </p:nvPicPr>
        <p:blipFill>
          <a:blip r:embed="rId6" cstate="print"/>
          <a:srcRect/>
          <a:stretch>
            <a:fillRect/>
          </a:stretch>
        </p:blipFill>
        <p:spPr bwMode="auto">
          <a:xfrm>
            <a:off x="2928926" y="4472003"/>
            <a:ext cx="1500198" cy="1100137"/>
          </a:xfrm>
          <a:prstGeom prst="rect">
            <a:avLst/>
          </a:prstGeom>
          <a:noFill/>
        </p:spPr>
      </p:pic>
      <p:sp>
        <p:nvSpPr>
          <p:cNvPr id="47" name="46 Rectángulo"/>
          <p:cNvSpPr/>
          <p:nvPr/>
        </p:nvSpPr>
        <p:spPr>
          <a:xfrm>
            <a:off x="2928926" y="5286388"/>
            <a:ext cx="1428760" cy="307777"/>
          </a:xfrm>
          <a:prstGeom prst="rect">
            <a:avLst/>
          </a:prstGeom>
        </p:spPr>
        <p:txBody>
          <a:bodyPr wrap="square">
            <a:spAutoFit/>
          </a:bodyPr>
          <a:lstStyle/>
          <a:p>
            <a:pPr algn="r"/>
            <a:r>
              <a:rPr lang="es-GT" sz="1400" dirty="0" smtClean="0">
                <a:solidFill>
                  <a:prstClr val="white"/>
                </a:solidFill>
              </a:rPr>
              <a:t>San Marcos</a:t>
            </a:r>
            <a:endParaRPr lang="en-US" sz="1400" dirty="0">
              <a:solidFill>
                <a:prstClr val="white"/>
              </a:solidFill>
            </a:endParaRPr>
          </a:p>
        </p:txBody>
      </p:sp>
      <p:sp>
        <p:nvSpPr>
          <p:cNvPr id="48" name="47 Rectángulo"/>
          <p:cNvSpPr/>
          <p:nvPr/>
        </p:nvSpPr>
        <p:spPr>
          <a:xfrm>
            <a:off x="2500298" y="1571612"/>
            <a:ext cx="1785950" cy="307777"/>
          </a:xfrm>
          <a:prstGeom prst="rect">
            <a:avLst/>
          </a:prstGeom>
        </p:spPr>
        <p:txBody>
          <a:bodyPr wrap="square">
            <a:spAutoFit/>
          </a:bodyPr>
          <a:lstStyle/>
          <a:p>
            <a:pPr algn="r"/>
            <a:r>
              <a:rPr lang="es-GT" sz="1400" dirty="0" smtClean="0">
                <a:solidFill>
                  <a:prstClr val="white"/>
                </a:solidFill>
              </a:rPr>
              <a:t>San Juan </a:t>
            </a:r>
            <a:r>
              <a:rPr lang="es-GT" sz="1400" dirty="0" err="1" smtClean="0">
                <a:solidFill>
                  <a:prstClr val="white"/>
                </a:solidFill>
              </a:rPr>
              <a:t>Ostuncalco</a:t>
            </a:r>
            <a:endParaRPr lang="en-US" sz="1400" dirty="0">
              <a:solidFill>
                <a:prstClr val="white"/>
              </a:solidFill>
            </a:endParaRPr>
          </a:p>
        </p:txBody>
      </p:sp>
      <p:sp>
        <p:nvSpPr>
          <p:cNvPr id="49" name="48 Rectángulo"/>
          <p:cNvSpPr/>
          <p:nvPr/>
        </p:nvSpPr>
        <p:spPr>
          <a:xfrm>
            <a:off x="2857488" y="3143248"/>
            <a:ext cx="1428760" cy="307777"/>
          </a:xfrm>
          <a:prstGeom prst="rect">
            <a:avLst/>
          </a:prstGeom>
        </p:spPr>
        <p:txBody>
          <a:bodyPr wrap="square">
            <a:spAutoFit/>
          </a:bodyPr>
          <a:lstStyle/>
          <a:p>
            <a:pPr algn="r"/>
            <a:r>
              <a:rPr lang="es-GT" sz="1400" dirty="0" smtClean="0">
                <a:solidFill>
                  <a:prstClr val="white"/>
                </a:solidFill>
              </a:rPr>
              <a:t>San Mateo</a:t>
            </a:r>
            <a:endParaRPr lang="en-US" sz="1400" dirty="0">
              <a:solidFill>
                <a:prstClr val="white"/>
              </a:solidFill>
            </a:endParaRPr>
          </a:p>
        </p:txBody>
      </p:sp>
      <p:sp>
        <p:nvSpPr>
          <p:cNvPr id="50" name="49 Rectángulo"/>
          <p:cNvSpPr/>
          <p:nvPr/>
        </p:nvSpPr>
        <p:spPr>
          <a:xfrm>
            <a:off x="7572396" y="1335273"/>
            <a:ext cx="1428760" cy="307777"/>
          </a:xfrm>
          <a:prstGeom prst="rect">
            <a:avLst/>
          </a:prstGeom>
        </p:spPr>
        <p:txBody>
          <a:bodyPr wrap="square">
            <a:spAutoFit/>
          </a:bodyPr>
          <a:lstStyle/>
          <a:p>
            <a:pPr algn="r"/>
            <a:r>
              <a:rPr lang="es-GT" sz="1400" dirty="0" smtClean="0">
                <a:solidFill>
                  <a:prstClr val="white"/>
                </a:solidFill>
              </a:rPr>
              <a:t>San Juan Ermita</a:t>
            </a:r>
            <a:endParaRPr lang="en-US" sz="1400" dirty="0">
              <a:solidFill>
                <a:prstClr val="white"/>
              </a:solidFill>
            </a:endParaRPr>
          </a:p>
        </p:txBody>
      </p:sp>
    </p:spTree>
    <p:extLst>
      <p:ext uri="{BB962C8B-B14F-4D97-AF65-F5344CB8AC3E}">
        <p14:creationId xmlns:p14="http://schemas.microsoft.com/office/powerpoint/2010/main" val="3750907048"/>
      </p:ext>
    </p:extLst>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dirty="0" smtClean="0"/>
          </a:p>
          <a:p>
            <a:endParaRPr lang="es-GT" dirty="0"/>
          </a:p>
          <a:p>
            <a:endParaRPr lang="es-GT" dirty="0" smtClean="0"/>
          </a:p>
          <a:p>
            <a:r>
              <a:rPr lang="es-GT" dirty="0" smtClean="0"/>
              <a:t>                              </a:t>
            </a:r>
            <a:r>
              <a:rPr lang="es-GT" b="1" dirty="0" smtClean="0"/>
              <a:t>Gracias ……</a:t>
            </a:r>
            <a:endParaRPr lang="es-GT" b="1" dirty="0"/>
          </a:p>
          <a:p>
            <a:endParaRPr lang="es-GT" dirty="0"/>
          </a:p>
        </p:txBody>
      </p:sp>
    </p:spTree>
    <p:extLst>
      <p:ext uri="{BB962C8B-B14F-4D97-AF65-F5344CB8AC3E}">
        <p14:creationId xmlns:p14="http://schemas.microsoft.com/office/powerpoint/2010/main" val="2508034150"/>
      </p:ext>
    </p:extLst>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872208"/>
          </a:xfrm>
          <a:solidFill>
            <a:schemeClr val="tx1"/>
          </a:solidFill>
        </p:spPr>
        <p:txBody>
          <a:bodyPr>
            <a:normAutofit fontScale="90000"/>
          </a:bodyPr>
          <a:lstStyle/>
          <a:p>
            <a:r>
              <a:rPr lang="es-MX" sz="2400" b="1" dirty="0" smtClean="0">
                <a:solidFill>
                  <a:schemeClr val="bg1"/>
                </a:solidFill>
              </a:rPr>
              <a:t/>
            </a:r>
            <a:br>
              <a:rPr lang="es-MX" sz="2400" b="1" dirty="0" smtClean="0">
                <a:solidFill>
                  <a:schemeClr val="bg1"/>
                </a:solidFill>
              </a:rPr>
            </a:br>
            <a:r>
              <a:rPr lang="es-MX" b="1" u="sng" dirty="0" smtClean="0">
                <a:solidFill>
                  <a:schemeClr val="bg1"/>
                </a:solidFill>
                <a:effectLst>
                  <a:outerShdw blurRad="38100" dist="38100" dir="2700000" algn="tl">
                    <a:srgbClr val="000000">
                      <a:alpha val="43137"/>
                    </a:srgbClr>
                  </a:outerShdw>
                </a:effectLst>
              </a:rPr>
              <a:t>EL CADER</a:t>
            </a:r>
            <a:r>
              <a:rPr lang="es-MX" sz="2400" b="1" dirty="0" smtClean="0">
                <a:solidFill>
                  <a:schemeClr val="bg1"/>
                </a:solidFill>
              </a:rPr>
              <a:t/>
            </a:r>
            <a:br>
              <a:rPr lang="es-MX" sz="2400" b="1" dirty="0" smtClean="0">
                <a:solidFill>
                  <a:schemeClr val="bg1"/>
                </a:solidFill>
              </a:rPr>
            </a:br>
            <a:r>
              <a:rPr lang="es-MX" sz="2700" b="1" dirty="0" smtClean="0">
                <a:solidFill>
                  <a:schemeClr val="bg1"/>
                </a:solidFill>
              </a:rPr>
              <a:t>Es el CENTRO DE APRENDIZAJE PARA EL DESARROLLO RURAL, Conformado por  la comunidad organizada y coordinada por la Promotoría Comunitaria.</a:t>
            </a:r>
            <a:r>
              <a:rPr lang="es-MX" sz="2400" dirty="0" smtClean="0"/>
              <a:t/>
            </a:r>
            <a:br>
              <a:rPr lang="es-MX" sz="2400" dirty="0" smtClean="0"/>
            </a:br>
            <a:endParaRPr lang="es-GT" sz="2400" dirty="0"/>
          </a:p>
        </p:txBody>
      </p:sp>
      <p:sp>
        <p:nvSpPr>
          <p:cNvPr id="3" name="2 Marcador de contenido"/>
          <p:cNvSpPr>
            <a:spLocks noGrp="1"/>
          </p:cNvSpPr>
          <p:nvPr>
            <p:ph idx="1"/>
          </p:nvPr>
        </p:nvSpPr>
        <p:spPr>
          <a:xfrm>
            <a:off x="457200" y="2204864"/>
            <a:ext cx="8229600" cy="4248472"/>
          </a:xfrm>
          <a:solidFill>
            <a:schemeClr val="tx1"/>
          </a:solidFill>
        </p:spPr>
        <p:txBody>
          <a:bodyPr/>
          <a:lstStyle/>
          <a:p>
            <a:endParaRPr lang="es-MX" dirty="0" smtClean="0"/>
          </a:p>
          <a:p>
            <a:pPr>
              <a:buNone/>
            </a:pPr>
            <a:endParaRPr lang="es-GT" dirty="0"/>
          </a:p>
        </p:txBody>
      </p:sp>
      <p:pic>
        <p:nvPicPr>
          <p:cNvPr id="4" name="3 Imagen" descr="cader 1.jpg"/>
          <p:cNvPicPr>
            <a:picLocks noChangeAspect="1"/>
          </p:cNvPicPr>
          <p:nvPr/>
        </p:nvPicPr>
        <p:blipFill>
          <a:blip r:embed="rId2" cstate="print"/>
          <a:stretch>
            <a:fillRect/>
          </a:stretch>
        </p:blipFill>
        <p:spPr>
          <a:xfrm>
            <a:off x="510177" y="2348880"/>
            <a:ext cx="4133831" cy="3888432"/>
          </a:xfrm>
          <a:prstGeom prst="rect">
            <a:avLst/>
          </a:prstGeom>
        </p:spPr>
      </p:pic>
      <p:pic>
        <p:nvPicPr>
          <p:cNvPr id="5" name="4 Imagen" descr="cader 2.jpg"/>
          <p:cNvPicPr>
            <a:picLocks noChangeAspect="1"/>
          </p:cNvPicPr>
          <p:nvPr/>
        </p:nvPicPr>
        <p:blipFill>
          <a:blip r:embed="rId3" cstate="print"/>
          <a:stretch>
            <a:fillRect/>
          </a:stretch>
        </p:blipFill>
        <p:spPr>
          <a:xfrm>
            <a:off x="4644009" y="2348880"/>
            <a:ext cx="3960440" cy="3888432"/>
          </a:xfrm>
          <a:prstGeom prst="rect">
            <a:avLst/>
          </a:prstGeom>
        </p:spPr>
      </p:pic>
    </p:spTree>
    <p:extLst>
      <p:ext uri="{BB962C8B-B14F-4D97-AF65-F5344CB8AC3E}">
        <p14:creationId xmlns:p14="http://schemas.microsoft.com/office/powerpoint/2010/main" val="81708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74"/>
            <a:ext cx="9409168" cy="6881874"/>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827584" y="188640"/>
            <a:ext cx="6660315" cy="720080"/>
          </a:xfrm>
          <a:prstGeom prst="rect">
            <a:avLst/>
          </a:prstGeom>
          <a:solidFill>
            <a:schemeClr val="bg1"/>
          </a:solidFill>
        </p:spPr>
        <p:txBody>
          <a:bodyPr vert="horz" lIns="91440" tIns="45720" rIns="91440" bIns="45720" rtlCol="0" anchor="ctr">
            <a:noAutofit/>
          </a:bodyPr>
          <a:lstStyle/>
          <a:p>
            <a:pPr algn="ctr">
              <a:spcBef>
                <a:spcPct val="0"/>
              </a:spcBef>
              <a:defRPr/>
            </a:pPr>
            <a:r>
              <a:rPr lang="es-MX" sz="2400" dirty="0" smtClean="0">
                <a:solidFill>
                  <a:schemeClr val="tx2">
                    <a:lumMod val="75000"/>
                  </a:schemeClr>
                </a:solidFill>
                <a:latin typeface="Arial" pitchFamily="34" charset="0"/>
                <a:cs typeface="Arial" pitchFamily="34" charset="0"/>
              </a:rPr>
              <a:t>La Política Nacional de Desarrollo  Rural Integral PNDRI y su Plan</a:t>
            </a:r>
            <a:endParaRPr lang="es-GT" sz="2400" dirty="0" smtClean="0">
              <a:solidFill>
                <a:schemeClr val="tx2">
                  <a:lumMod val="75000"/>
                </a:schemeClr>
              </a:solidFill>
              <a:latin typeface="Arial" pitchFamily="34" charset="0"/>
              <a:cs typeface="Arial" pitchFamily="34" charset="0"/>
            </a:endParaRPr>
          </a:p>
        </p:txBody>
      </p:sp>
      <p:sp>
        <p:nvSpPr>
          <p:cNvPr id="9" name="7 Rectángulo"/>
          <p:cNvSpPr/>
          <p:nvPr/>
        </p:nvSpPr>
        <p:spPr>
          <a:xfrm>
            <a:off x="1187624" y="1229994"/>
            <a:ext cx="5904655" cy="4719286"/>
          </a:xfrm>
          <a:prstGeom prst="rect">
            <a:avLst/>
          </a:prstGeom>
          <a:solidFill>
            <a:schemeClr val="accent1">
              <a:lumMod val="60000"/>
              <a:lumOff val="40000"/>
            </a:schemeClr>
          </a:solidFill>
          <a:ln w="38100">
            <a:solidFill>
              <a:schemeClr val="accent1">
                <a:lumMod val="75000"/>
              </a:schemeClr>
            </a:solidFill>
          </a:ln>
        </p:spPr>
        <p:txBody>
          <a:bodyPr wrap="square">
            <a:noAutofit/>
          </a:bodyPr>
          <a:lstStyle/>
          <a:p>
            <a:pPr algn="ctr">
              <a:spcAft>
                <a:spcPts val="0"/>
              </a:spcAft>
            </a:pPr>
            <a:endParaRPr lang="es-GT" sz="3200" dirty="0">
              <a:solidFill>
                <a:schemeClr val="tx2">
                  <a:lumMod val="75000"/>
                </a:schemeClr>
              </a:solidFill>
              <a:effectLst/>
              <a:latin typeface="Arial" pitchFamily="34" charset="0"/>
              <a:ea typeface="Times New Roman"/>
              <a:cs typeface="Arial" pitchFamily="34" charset="0"/>
            </a:endParaRPr>
          </a:p>
          <a:p>
            <a:pPr marL="347345" indent="-347345">
              <a:spcAft>
                <a:spcPts val="0"/>
              </a:spcAft>
            </a:pPr>
            <a:endParaRPr lang="es-MX" sz="2400" b="1" kern="1200" dirty="0" smtClean="0">
              <a:solidFill>
                <a:schemeClr val="tx2">
                  <a:lumMod val="75000"/>
                </a:schemeClr>
              </a:solidFill>
              <a:effectLst/>
              <a:latin typeface="Arial" pitchFamily="34" charset="0"/>
              <a:ea typeface="Ebrima"/>
              <a:cs typeface="Arial" pitchFamily="34" charset="0"/>
            </a:endParaRPr>
          </a:p>
          <a:p>
            <a:pPr marL="347345" indent="-347345" algn="ctr">
              <a:spcAft>
                <a:spcPts val="0"/>
              </a:spcAft>
            </a:pPr>
            <a:endParaRPr lang="es-MX" sz="2400" b="1" kern="1200" dirty="0" smtClean="0">
              <a:solidFill>
                <a:schemeClr val="tx2">
                  <a:lumMod val="75000"/>
                </a:schemeClr>
              </a:solidFill>
              <a:effectLst/>
              <a:latin typeface="Arial" pitchFamily="34" charset="0"/>
              <a:ea typeface="Ebrima"/>
              <a:cs typeface="Arial" pitchFamily="34" charset="0"/>
            </a:endParaRPr>
          </a:p>
          <a:p>
            <a:pPr marL="347345" indent="-347345">
              <a:spcAft>
                <a:spcPts val="0"/>
              </a:spcAft>
            </a:pPr>
            <a:endParaRPr lang="es-GT" sz="2400" dirty="0">
              <a:solidFill>
                <a:schemeClr val="tx2">
                  <a:lumMod val="75000"/>
                </a:schemeClr>
              </a:solidFill>
              <a:effectLst/>
              <a:latin typeface="Arial" pitchFamily="34" charset="0"/>
              <a:ea typeface="Times New Roman"/>
              <a:cs typeface="Arial" pitchFamily="34" charset="0"/>
            </a:endParaRPr>
          </a:p>
          <a:p>
            <a:pPr marL="347345" indent="-347345">
              <a:spcAft>
                <a:spcPts val="0"/>
              </a:spcAft>
            </a:pPr>
            <a:endParaRPr lang="es-MX" sz="2400" b="1" kern="1200" dirty="0" smtClean="0">
              <a:solidFill>
                <a:schemeClr val="tx2">
                  <a:lumMod val="75000"/>
                </a:schemeClr>
              </a:solidFill>
              <a:effectLst/>
              <a:latin typeface="Arial" pitchFamily="34" charset="0"/>
              <a:ea typeface="Ebrima"/>
              <a:cs typeface="Arial" pitchFamily="34" charset="0"/>
            </a:endParaRPr>
          </a:p>
          <a:p>
            <a:pPr marL="347345" indent="-347345">
              <a:spcAft>
                <a:spcPts val="0"/>
              </a:spcAft>
            </a:pPr>
            <a:endParaRPr lang="es-MX" sz="2400" b="1" dirty="0">
              <a:solidFill>
                <a:schemeClr val="tx2">
                  <a:lumMod val="75000"/>
                </a:schemeClr>
              </a:solidFill>
              <a:latin typeface="Arial" pitchFamily="34" charset="0"/>
              <a:ea typeface="Ebrima"/>
              <a:cs typeface="Arial" pitchFamily="34" charset="0"/>
            </a:endParaRPr>
          </a:p>
          <a:p>
            <a:pPr marL="514350" lvl="0" indent="-514350">
              <a:spcAft>
                <a:spcPts val="0"/>
              </a:spcAft>
              <a:buAutoNum type="arabicPeriod"/>
              <a:tabLst>
                <a:tab pos="457200" algn="l"/>
              </a:tabLst>
            </a:pPr>
            <a:endParaRPr lang="es-MX" sz="2400" b="1" kern="1200" dirty="0" smtClean="0">
              <a:solidFill>
                <a:schemeClr val="tx2">
                  <a:lumMod val="75000"/>
                </a:schemeClr>
              </a:solidFill>
              <a:effectLst/>
              <a:latin typeface="Arial" pitchFamily="34" charset="0"/>
              <a:ea typeface="Ebrima"/>
              <a:cs typeface="Arial" pitchFamily="34" charset="0"/>
            </a:endParaRPr>
          </a:p>
          <a:p>
            <a:pPr marL="514350" lvl="0" indent="-514350">
              <a:spcAft>
                <a:spcPts val="0"/>
              </a:spcAft>
              <a:buAutoNum type="arabicPeriod"/>
              <a:tabLst>
                <a:tab pos="457200" algn="l"/>
              </a:tabLst>
            </a:pPr>
            <a:r>
              <a:rPr lang="es-MX" sz="2400" b="1" kern="1200" dirty="0" smtClean="0">
                <a:solidFill>
                  <a:schemeClr val="tx2">
                    <a:lumMod val="75000"/>
                  </a:schemeClr>
                </a:solidFill>
                <a:effectLst/>
                <a:latin typeface="Arial" pitchFamily="34" charset="0"/>
                <a:ea typeface="Ebrima"/>
                <a:cs typeface="Arial" pitchFamily="34" charset="0"/>
              </a:rPr>
              <a:t>Fortalecimiento </a:t>
            </a:r>
            <a:r>
              <a:rPr lang="es-MX" sz="2400" b="1" kern="1200" dirty="0">
                <a:solidFill>
                  <a:schemeClr val="tx2">
                    <a:lumMod val="75000"/>
                  </a:schemeClr>
                </a:solidFill>
                <a:effectLst/>
                <a:latin typeface="Arial" pitchFamily="34" charset="0"/>
                <a:ea typeface="Ebrima"/>
                <a:cs typeface="Arial" pitchFamily="34" charset="0"/>
              </a:rPr>
              <a:t>de la </a:t>
            </a:r>
            <a:r>
              <a:rPr lang="es-MX" sz="2400" b="1" kern="1200" dirty="0" smtClean="0">
                <a:solidFill>
                  <a:schemeClr val="tx2">
                    <a:lumMod val="75000"/>
                  </a:schemeClr>
                </a:solidFill>
                <a:effectLst/>
                <a:latin typeface="Arial" pitchFamily="34" charset="0"/>
                <a:ea typeface="Ebrima"/>
                <a:cs typeface="Arial" pitchFamily="34" charset="0"/>
              </a:rPr>
              <a:t>     economía campesina</a:t>
            </a:r>
          </a:p>
          <a:p>
            <a:pPr marL="342900" lvl="0" indent="-342900">
              <a:spcAft>
                <a:spcPts val="0"/>
              </a:spcAft>
              <a:buAutoNum type="arabicPeriod"/>
              <a:tabLst>
                <a:tab pos="457200" algn="l"/>
              </a:tabLst>
            </a:pPr>
            <a:endParaRPr lang="es-GT" sz="2400" dirty="0">
              <a:solidFill>
                <a:schemeClr val="tx2">
                  <a:lumMod val="75000"/>
                </a:schemeClr>
              </a:solidFill>
              <a:effectLst/>
              <a:latin typeface="Arial" pitchFamily="34" charset="0"/>
              <a:ea typeface="Times New Roman"/>
              <a:cs typeface="Arial" pitchFamily="34" charset="0"/>
            </a:endParaRPr>
          </a:p>
          <a:p>
            <a:pPr marL="457200" indent="-457200">
              <a:spcAft>
                <a:spcPts val="0"/>
              </a:spcAft>
            </a:pPr>
            <a:r>
              <a:rPr lang="es-MX" sz="2400" b="1" kern="1200" dirty="0">
                <a:solidFill>
                  <a:schemeClr val="tx2">
                    <a:lumMod val="75000"/>
                  </a:schemeClr>
                </a:solidFill>
                <a:effectLst/>
                <a:latin typeface="Arial" pitchFamily="34" charset="0"/>
                <a:ea typeface="Ebrima"/>
                <a:cs typeface="Arial" pitchFamily="34" charset="0"/>
              </a:rPr>
              <a:t>2. </a:t>
            </a:r>
            <a:r>
              <a:rPr lang="es-MX" sz="2400" b="1" kern="1200" dirty="0" smtClean="0">
                <a:solidFill>
                  <a:schemeClr val="tx2">
                    <a:lumMod val="75000"/>
                  </a:schemeClr>
                </a:solidFill>
                <a:effectLst/>
                <a:latin typeface="Arial" pitchFamily="34" charset="0"/>
                <a:ea typeface="Ebrima"/>
                <a:cs typeface="Arial" pitchFamily="34" charset="0"/>
              </a:rPr>
              <a:t>  Programa </a:t>
            </a:r>
            <a:r>
              <a:rPr lang="es-MX" sz="2400" b="1" kern="1200" dirty="0">
                <a:solidFill>
                  <a:schemeClr val="tx2">
                    <a:lumMod val="75000"/>
                  </a:schemeClr>
                </a:solidFill>
                <a:effectLst/>
                <a:latin typeface="Arial" pitchFamily="34" charset="0"/>
                <a:ea typeface="Ebrima"/>
                <a:cs typeface="Arial" pitchFamily="34" charset="0"/>
              </a:rPr>
              <a:t>de </a:t>
            </a:r>
            <a:r>
              <a:rPr lang="es-MX" sz="2400" b="1" kern="1200" dirty="0" smtClean="0">
                <a:solidFill>
                  <a:schemeClr val="tx2">
                    <a:lumMod val="75000"/>
                  </a:schemeClr>
                </a:solidFill>
                <a:effectLst/>
                <a:latin typeface="Arial" pitchFamily="34" charset="0"/>
                <a:ea typeface="Ebrima"/>
                <a:cs typeface="Arial" pitchFamily="34" charset="0"/>
              </a:rPr>
              <a:t>  inversiones </a:t>
            </a:r>
            <a:r>
              <a:rPr lang="es-MX" sz="2400" b="1" kern="1200" dirty="0">
                <a:solidFill>
                  <a:schemeClr val="tx2">
                    <a:lumMod val="75000"/>
                  </a:schemeClr>
                </a:solidFill>
                <a:effectLst/>
                <a:latin typeface="Arial" pitchFamily="34" charset="0"/>
                <a:ea typeface="Ebrima"/>
                <a:cs typeface="Arial" pitchFamily="34" charset="0"/>
              </a:rPr>
              <a:t>rurales</a:t>
            </a:r>
            <a:endParaRPr lang="es-GT" sz="2400" dirty="0">
              <a:solidFill>
                <a:schemeClr val="tx2">
                  <a:lumMod val="75000"/>
                </a:schemeClr>
              </a:solidFill>
              <a:effectLst/>
              <a:latin typeface="Arial" pitchFamily="34" charset="0"/>
              <a:ea typeface="Times New Roman"/>
              <a:cs typeface="Arial" pitchFamily="34" charset="0"/>
            </a:endParaRPr>
          </a:p>
        </p:txBody>
      </p:sp>
      <p:sp>
        <p:nvSpPr>
          <p:cNvPr id="5" name="4 CuadroTexto"/>
          <p:cNvSpPr txBox="1"/>
          <p:nvPr/>
        </p:nvSpPr>
        <p:spPr>
          <a:xfrm>
            <a:off x="1187623" y="1211268"/>
            <a:ext cx="5904655" cy="2308324"/>
          </a:xfrm>
          <a:prstGeom prst="rect">
            <a:avLst/>
          </a:prstGeom>
          <a:noFill/>
        </p:spPr>
        <p:txBody>
          <a:bodyPr wrap="square" rtlCol="0">
            <a:spAutoFit/>
          </a:bodyPr>
          <a:lstStyle/>
          <a:p>
            <a:pPr algn="ctr"/>
            <a:r>
              <a:rPr lang="es-GT" sz="3200" b="1" dirty="0" smtClean="0">
                <a:solidFill>
                  <a:schemeClr val="tx2"/>
                </a:solidFill>
              </a:rPr>
              <a:t>PNDRI - - - --- - (2009)</a:t>
            </a:r>
          </a:p>
          <a:p>
            <a:pPr algn="ctr"/>
            <a:r>
              <a:rPr lang="es-GT" sz="3200" b="1" dirty="0" smtClean="0">
                <a:solidFill>
                  <a:schemeClr val="tx2"/>
                </a:solidFill>
              </a:rPr>
              <a:t>Plan para la implementación de la PNDRI   (2014)</a:t>
            </a:r>
            <a:endParaRPr lang="es-GT" sz="3200" b="1" dirty="0">
              <a:solidFill>
                <a:schemeClr val="tx2"/>
              </a:solidFill>
            </a:endParaRPr>
          </a:p>
          <a:p>
            <a:endParaRPr lang="es-GT" sz="2400" b="1" dirty="0" smtClean="0">
              <a:solidFill>
                <a:schemeClr val="accent1">
                  <a:lumMod val="50000"/>
                </a:schemeClr>
              </a:solidFill>
              <a:latin typeface="Arial" pitchFamily="34" charset="0"/>
              <a:cs typeface="Arial" pitchFamily="34" charset="0"/>
            </a:endParaRPr>
          </a:p>
          <a:p>
            <a:r>
              <a:rPr lang="es-GT" sz="2400" b="1" dirty="0" smtClean="0">
                <a:solidFill>
                  <a:schemeClr val="accent1">
                    <a:lumMod val="50000"/>
                  </a:schemeClr>
                </a:solidFill>
                <a:latin typeface="Arial" pitchFamily="34" charset="0"/>
                <a:cs typeface="Arial" pitchFamily="34" charset="0"/>
              </a:rPr>
              <a:t>2 líneas para el DR:</a:t>
            </a:r>
          </a:p>
        </p:txBody>
      </p:sp>
    </p:spTree>
    <p:extLst>
      <p:ext uri="{BB962C8B-B14F-4D97-AF65-F5344CB8AC3E}">
        <p14:creationId xmlns:p14="http://schemas.microsoft.com/office/powerpoint/2010/main" val="6089923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496" y="223609"/>
            <a:ext cx="3672408" cy="1427758"/>
          </a:xfrm>
          <a:prstGeom prst="rect">
            <a:avLst/>
          </a:prstGeom>
        </p:spPr>
        <p:txBody>
          <a:bodyPr vert="horz" lIns="91440" tIns="45720" rIns="91440" bIns="45720" rtlCol="0" anchor="ctr">
            <a:noAutofit/>
          </a:bodyPr>
          <a:lstStyle/>
          <a:p>
            <a:pPr algn="ctr">
              <a:spcBef>
                <a:spcPct val="0"/>
              </a:spcBef>
              <a:defRPr/>
            </a:pPr>
            <a:r>
              <a:rPr lang="es-GT" sz="2400" b="1" dirty="0">
                <a:solidFill>
                  <a:prstClr val="black"/>
                </a:solidFill>
              </a:rPr>
              <a:t>CENTRO DE </a:t>
            </a:r>
            <a:r>
              <a:rPr lang="es-GT" sz="2400" b="1" dirty="0" smtClean="0">
                <a:solidFill>
                  <a:prstClr val="black"/>
                </a:solidFill>
              </a:rPr>
              <a:t>APRENDIZAJE </a:t>
            </a:r>
            <a:r>
              <a:rPr lang="es-GT" sz="2400" b="1" dirty="0">
                <a:solidFill>
                  <a:prstClr val="black"/>
                </a:solidFill>
              </a:rPr>
              <a:t>PARA EL DESARROLLO RURAL   -CADER-</a:t>
            </a:r>
          </a:p>
        </p:txBody>
      </p:sp>
      <p:sp>
        <p:nvSpPr>
          <p:cNvPr id="5" name="2 Marcador de contenido"/>
          <p:cNvSpPr txBox="1">
            <a:spLocks/>
          </p:cNvSpPr>
          <p:nvPr/>
        </p:nvSpPr>
        <p:spPr>
          <a:xfrm>
            <a:off x="3851920" y="548681"/>
            <a:ext cx="4968552" cy="5912372"/>
          </a:xfrm>
          <a:prstGeom prst="rect">
            <a:avLst/>
          </a:prstGeom>
          <a:solidFill>
            <a:schemeClr val="tx1"/>
          </a:solidFill>
        </p:spPr>
        <p:txBody>
          <a:bodyPr vert="horz" lIns="91440" tIns="45720" rIns="91440" bIns="45720" rtlCol="0">
            <a:noAutofit/>
          </a:bodyPr>
          <a:lstStyle/>
          <a:p>
            <a:pPr algn="just" fontAlgn="base">
              <a:spcBef>
                <a:spcPct val="0"/>
              </a:spcBef>
              <a:spcAft>
                <a:spcPct val="0"/>
              </a:spcAft>
            </a:pPr>
            <a:r>
              <a:rPr lang="es-US" sz="2600" b="1" i="1" dirty="0">
                <a:solidFill>
                  <a:prstClr val="black"/>
                </a:solidFill>
                <a:latin typeface="Arial" charset="0"/>
              </a:rPr>
              <a:t>El CADER es una herramienta metodológica para facilitar un proceso de enseñanza y aprendizaje. Se convierte en el lugar donde convergen los y las integrantes del grupo atendido por el promotor o la promotora para aprender-haciendo buenas prácticas y tecnología de seguridad alimentaria y nutricional y desarrollo rural. Luego, cada integrante del grupo pueda replicar lo aprendido. </a:t>
            </a:r>
            <a:endParaRPr lang="es-GT" sz="2600" b="1" i="1" dirty="0">
              <a:solidFill>
                <a:prstClr val="black"/>
              </a:solidFill>
              <a:latin typeface="Arial"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4"/>
            <a:ext cx="3456384" cy="251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149080"/>
            <a:ext cx="3456384" cy="231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61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bg/>
                                          </p:spTgt>
                                        </p:tgtEl>
                                        <p:attrNameLst>
                                          <p:attrName>style.visibility</p:attrName>
                                        </p:attrNameLst>
                                      </p:cBhvr>
                                      <p:to>
                                        <p:strVal val="visible"/>
                                      </p:to>
                                    </p:set>
                                    <p:anim calcmode="lin" valueType="num">
                                      <p:cBhvr additive="base">
                                        <p:cTn id="30"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1"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6215063" y="1357313"/>
            <a:ext cx="2500312" cy="292893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1 Título"/>
          <p:cNvSpPr>
            <a:spLocks noGrp="1"/>
          </p:cNvSpPr>
          <p:nvPr>
            <p:ph type="title"/>
          </p:nvPr>
        </p:nvSpPr>
        <p:spPr>
          <a:xfrm>
            <a:off x="0" y="0"/>
            <a:ext cx="9144000" cy="714375"/>
          </a:xfrm>
          <a:gradFill flip="none" rotWithShape="1">
            <a:gsLst>
              <a:gs pos="50000">
                <a:schemeClr val="tx2"/>
              </a:gs>
              <a:gs pos="50000">
                <a:schemeClr val="accent1">
                  <a:tint val="44500"/>
                  <a:satMod val="160000"/>
                </a:schemeClr>
              </a:gs>
              <a:gs pos="100000">
                <a:schemeClr val="accent1">
                  <a:tint val="23500"/>
                  <a:satMod val="160000"/>
                </a:schemeClr>
              </a:gs>
            </a:gsLst>
            <a:lin ang="0" scaled="1"/>
            <a:tileRect/>
          </a:gradFill>
        </p:spPr>
        <p:txBody>
          <a:bodyPr rtlCol="0">
            <a:noAutofit/>
          </a:bodyPr>
          <a:lstStyle/>
          <a:p>
            <a:pPr eaLnBrk="1" fontAlgn="auto" hangingPunct="1">
              <a:spcAft>
                <a:spcPts val="0"/>
              </a:spcAft>
              <a:defRPr/>
            </a:pPr>
            <a:r>
              <a:rPr lang="es-GT" sz="2000" b="1" dirty="0" smtClean="0">
                <a:solidFill>
                  <a:schemeClr val="bg1"/>
                </a:solidFill>
              </a:rPr>
              <a:t>El proceso administrativo del servicio de extensión:  </a:t>
            </a:r>
            <a:r>
              <a:rPr lang="es-GT" sz="2000" b="1" dirty="0" smtClean="0"/>
              <a:t>Acciones de reforma en curso</a:t>
            </a:r>
            <a:endParaRPr lang="en-US" sz="2000" b="1" dirty="0" smtClean="0"/>
          </a:p>
        </p:txBody>
      </p:sp>
      <p:sp>
        <p:nvSpPr>
          <p:cNvPr id="6148" name="2 Marcador de contenido"/>
          <p:cNvSpPr>
            <a:spLocks noGrp="1"/>
          </p:cNvSpPr>
          <p:nvPr>
            <p:ph idx="1"/>
          </p:nvPr>
        </p:nvSpPr>
        <p:spPr>
          <a:xfrm>
            <a:off x="0" y="785813"/>
            <a:ext cx="6257925" cy="5857875"/>
          </a:xfrm>
        </p:spPr>
        <p:txBody>
          <a:bodyPr/>
          <a:lstStyle/>
          <a:p>
            <a:pPr eaLnBrk="1" hangingPunct="1">
              <a:buFont typeface="Arial" charset="0"/>
              <a:buNone/>
            </a:pPr>
            <a:r>
              <a:rPr lang="es-GT" sz="2400" b="1" dirty="0" smtClean="0"/>
              <a:t>Procesos:</a:t>
            </a:r>
          </a:p>
          <a:p>
            <a:pPr eaLnBrk="1" fontAlgn="b" hangingPunct="1"/>
            <a:r>
              <a:rPr lang="es-GT" sz="2000" b="1" dirty="0" smtClean="0"/>
              <a:t>Nominación de servicios y puestos</a:t>
            </a:r>
            <a:r>
              <a:rPr lang="es-GT" sz="1600" b="1" dirty="0" smtClean="0"/>
              <a:t>:</a:t>
            </a:r>
          </a:p>
          <a:p>
            <a:pPr lvl="1" eaLnBrk="1" fontAlgn="b" hangingPunct="1"/>
            <a:r>
              <a:rPr lang="es-GT" sz="2000" b="1" dirty="0" smtClean="0"/>
              <a:t>Agencia de Extensión:</a:t>
            </a:r>
          </a:p>
          <a:p>
            <a:pPr lvl="2" eaLnBrk="1" fontAlgn="b" hangingPunct="1"/>
            <a:r>
              <a:rPr lang="es-GT" sz="1600" b="1" dirty="0" smtClean="0"/>
              <a:t>Extensionista (EC) “Coordinador de Desarrollo Rural Integral” o “de Gestión de Desarrollo Rural Integral.</a:t>
            </a:r>
          </a:p>
          <a:p>
            <a:pPr lvl="2" eaLnBrk="1" fontAlgn="b" hangingPunct="1"/>
            <a:r>
              <a:rPr lang="es-GT" sz="1600" b="1" dirty="0" smtClean="0"/>
              <a:t>Extensionista  (EF)de “Casa Hogar Saludable” </a:t>
            </a:r>
          </a:p>
          <a:p>
            <a:pPr lvl="2" eaLnBrk="1" fontAlgn="b" hangingPunct="1"/>
            <a:r>
              <a:rPr lang="es-GT" sz="1600" b="1" dirty="0" smtClean="0"/>
              <a:t>Extensionistas (EA) de Agricultura Familiar</a:t>
            </a:r>
            <a:r>
              <a:rPr lang="es-GT" sz="1600" b="1" dirty="0"/>
              <a:t>.</a:t>
            </a:r>
            <a:endParaRPr lang="es-GT" sz="1600" b="1" dirty="0" smtClean="0"/>
          </a:p>
          <a:p>
            <a:pPr lvl="2" eaLnBrk="1" fontAlgn="b" hangingPunct="1"/>
            <a:r>
              <a:rPr lang="es-GT" sz="1600" b="1" dirty="0" smtClean="0"/>
              <a:t>Asistente administrativo.</a:t>
            </a:r>
          </a:p>
          <a:p>
            <a:pPr lvl="1" eaLnBrk="1" fontAlgn="b" hangingPunct="1"/>
            <a:r>
              <a:rPr lang="es-GT" sz="2000" b="1" dirty="0" smtClean="0"/>
              <a:t>Equipo departamental: </a:t>
            </a:r>
          </a:p>
          <a:p>
            <a:pPr lvl="2" eaLnBrk="1" fontAlgn="b" hangingPunct="1"/>
            <a:r>
              <a:rPr lang="es-GT" sz="1600" b="1" dirty="0" smtClean="0"/>
              <a:t>Encargados de Unidad de extensión Rural Departamental.</a:t>
            </a:r>
          </a:p>
          <a:p>
            <a:pPr lvl="2" eaLnBrk="1" fontAlgn="b" hangingPunct="1"/>
            <a:r>
              <a:rPr lang="es-GT" sz="1600" b="1" dirty="0" smtClean="0"/>
              <a:t>Encargados </a:t>
            </a:r>
            <a:r>
              <a:rPr lang="es-GT" sz="1600" b="1" dirty="0"/>
              <a:t>de Unidad de </a:t>
            </a:r>
            <a:r>
              <a:rPr lang="es-GT" sz="1600" b="1" dirty="0" smtClean="0"/>
              <a:t>planificación S&amp;E.</a:t>
            </a:r>
          </a:p>
          <a:p>
            <a:pPr lvl="2" eaLnBrk="1" fontAlgn="b" hangingPunct="1"/>
            <a:r>
              <a:rPr lang="es-GT" sz="1600" b="1" dirty="0" smtClean="0"/>
              <a:t>Encargados </a:t>
            </a:r>
            <a:r>
              <a:rPr lang="es-GT" sz="1600" b="1" dirty="0"/>
              <a:t>de Unidad de </a:t>
            </a:r>
            <a:r>
              <a:rPr lang="es-GT" sz="1600" b="1" dirty="0" smtClean="0"/>
              <a:t>Formación y capacitación.</a:t>
            </a:r>
          </a:p>
          <a:p>
            <a:pPr lvl="2" eaLnBrk="1" fontAlgn="b" hangingPunct="1"/>
            <a:r>
              <a:rPr lang="es-GT" sz="1600" b="1" dirty="0" smtClean="0"/>
              <a:t>Encargados </a:t>
            </a:r>
            <a:r>
              <a:rPr lang="es-GT" sz="1600" b="1" dirty="0"/>
              <a:t>de Unidad de </a:t>
            </a:r>
            <a:r>
              <a:rPr lang="es-GT" sz="1600" b="1" dirty="0" smtClean="0"/>
              <a:t> Gestión administrativa.</a:t>
            </a:r>
          </a:p>
          <a:p>
            <a:pPr lvl="2" eaLnBrk="1" fontAlgn="b" hangingPunct="1"/>
            <a:r>
              <a:rPr lang="es-GT" sz="1600" b="1" dirty="0" smtClean="0"/>
              <a:t>Apoyo técnico (entidades centrales de MAGA).</a:t>
            </a:r>
          </a:p>
          <a:p>
            <a:pPr lvl="1" eaLnBrk="1" fontAlgn="b" hangingPunct="1"/>
            <a:r>
              <a:rPr lang="es-GT" sz="2000" b="1" dirty="0" smtClean="0"/>
              <a:t>Equipo central:  Acorde con estructura de equipo departamental.</a:t>
            </a:r>
          </a:p>
          <a:p>
            <a:pPr lvl="2" eaLnBrk="1" fontAlgn="b" hangingPunct="1"/>
            <a:endParaRPr lang="en-US" sz="1600" b="1" dirty="0" smtClean="0"/>
          </a:p>
        </p:txBody>
      </p:sp>
      <p:sp>
        <p:nvSpPr>
          <p:cNvPr id="8" name="7 Rectángulo"/>
          <p:cNvSpPr/>
          <p:nvPr/>
        </p:nvSpPr>
        <p:spPr>
          <a:xfrm>
            <a:off x="7429500" y="1714500"/>
            <a:ext cx="1285875" cy="2286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150" name="3 CuadroTexto"/>
          <p:cNvSpPr txBox="1">
            <a:spLocks noChangeArrowheads="1"/>
          </p:cNvSpPr>
          <p:nvPr/>
        </p:nvSpPr>
        <p:spPr bwMode="auto">
          <a:xfrm>
            <a:off x="6215063" y="3978275"/>
            <a:ext cx="1928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s-GT" sz="1400">
                <a:solidFill>
                  <a:prstClr val="black"/>
                </a:solidFill>
                <a:latin typeface="Arial Narrow" pitchFamily="34" charset="0"/>
              </a:rPr>
              <a:t>Desarrollo rural integral</a:t>
            </a:r>
            <a:endParaRPr lang="en-US" sz="1400">
              <a:solidFill>
                <a:prstClr val="black"/>
              </a:solidFill>
              <a:latin typeface="Arial Narrow" pitchFamily="34" charset="0"/>
            </a:endParaRPr>
          </a:p>
        </p:txBody>
      </p:sp>
      <p:sp>
        <p:nvSpPr>
          <p:cNvPr id="6151" name="9 CuadroTexto"/>
          <p:cNvSpPr txBox="1">
            <a:spLocks noChangeArrowheads="1"/>
          </p:cNvSpPr>
          <p:nvPr/>
        </p:nvSpPr>
        <p:spPr bwMode="auto">
          <a:xfrm>
            <a:off x="6429375" y="1857375"/>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s-GT" sz="1400" b="1" dirty="0" smtClean="0">
                <a:solidFill>
                  <a:prstClr val="black"/>
                </a:solidFill>
                <a:latin typeface="Arial Narrow" pitchFamily="34" charset="0"/>
              </a:rPr>
              <a:t>ECDR</a:t>
            </a:r>
            <a:endParaRPr lang="en-US" sz="1400" b="1" dirty="0">
              <a:solidFill>
                <a:prstClr val="black"/>
              </a:solidFill>
              <a:latin typeface="Arial Narrow" pitchFamily="34" charset="0"/>
            </a:endParaRPr>
          </a:p>
        </p:txBody>
      </p:sp>
      <p:sp>
        <p:nvSpPr>
          <p:cNvPr id="6152" name="10 CuadroTexto"/>
          <p:cNvSpPr txBox="1">
            <a:spLocks noChangeArrowheads="1"/>
          </p:cNvSpPr>
          <p:nvPr/>
        </p:nvSpPr>
        <p:spPr bwMode="auto">
          <a:xfrm>
            <a:off x="7286625" y="1335088"/>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s-GT" sz="1400" b="1" dirty="0" smtClean="0">
                <a:solidFill>
                  <a:prstClr val="black"/>
                </a:solidFill>
                <a:latin typeface="Arial Narrow" pitchFamily="34" charset="0"/>
              </a:rPr>
              <a:t>ECHS</a:t>
            </a:r>
            <a:endParaRPr lang="en-US" sz="1400" b="1" dirty="0">
              <a:solidFill>
                <a:prstClr val="black"/>
              </a:solidFill>
              <a:latin typeface="Arial Narrow" pitchFamily="34" charset="0"/>
            </a:endParaRPr>
          </a:p>
        </p:txBody>
      </p:sp>
      <p:sp>
        <p:nvSpPr>
          <p:cNvPr id="6153" name="4 CuadroTexto"/>
          <p:cNvSpPr txBox="1">
            <a:spLocks noChangeArrowheads="1"/>
          </p:cNvSpPr>
          <p:nvPr/>
        </p:nvSpPr>
        <p:spPr bwMode="auto">
          <a:xfrm>
            <a:off x="7572375" y="3286125"/>
            <a:ext cx="100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s-GT" sz="1400">
                <a:solidFill>
                  <a:prstClr val="black"/>
                </a:solidFill>
                <a:latin typeface="Arial Narrow" pitchFamily="34" charset="0"/>
              </a:rPr>
              <a:t>Economía campesina</a:t>
            </a:r>
            <a:endParaRPr lang="en-US" sz="1400">
              <a:solidFill>
                <a:prstClr val="black"/>
              </a:solidFill>
              <a:latin typeface="Arial Narrow" pitchFamily="34" charset="0"/>
            </a:endParaRPr>
          </a:p>
        </p:txBody>
      </p:sp>
      <p:sp>
        <p:nvSpPr>
          <p:cNvPr id="9" name="8 Rectángulo"/>
          <p:cNvSpPr/>
          <p:nvPr/>
        </p:nvSpPr>
        <p:spPr>
          <a:xfrm>
            <a:off x="7786688" y="1714500"/>
            <a:ext cx="928687" cy="15001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155" name="5 CuadroTexto"/>
          <p:cNvSpPr txBox="1">
            <a:spLocks noChangeArrowheads="1"/>
          </p:cNvSpPr>
          <p:nvPr/>
        </p:nvSpPr>
        <p:spPr bwMode="auto">
          <a:xfrm>
            <a:off x="7643813" y="1857375"/>
            <a:ext cx="100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r>
              <a:rPr lang="es-GT" sz="1400">
                <a:solidFill>
                  <a:prstClr val="black"/>
                </a:solidFill>
                <a:latin typeface="Arial Narrow" pitchFamily="34" charset="0"/>
              </a:rPr>
              <a:t>Agricultura familiar</a:t>
            </a:r>
            <a:endParaRPr lang="en-US" sz="1400">
              <a:solidFill>
                <a:prstClr val="black"/>
              </a:solidFill>
              <a:latin typeface="Arial Narrow" pitchFamily="34" charset="0"/>
            </a:endParaRPr>
          </a:p>
        </p:txBody>
      </p:sp>
      <p:sp>
        <p:nvSpPr>
          <p:cNvPr id="6156" name="11 CuadroTexto"/>
          <p:cNvSpPr txBox="1">
            <a:spLocks noChangeArrowheads="1"/>
          </p:cNvSpPr>
          <p:nvPr/>
        </p:nvSpPr>
        <p:spPr bwMode="auto">
          <a:xfrm>
            <a:off x="7500938" y="2763838"/>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fontAlgn="base" hangingPunct="1">
              <a:spcBef>
                <a:spcPct val="0"/>
              </a:spcBef>
              <a:spcAft>
                <a:spcPct val="0"/>
              </a:spcAft>
            </a:pPr>
            <a:r>
              <a:rPr lang="es-GT" sz="1400" dirty="0" smtClean="0">
                <a:solidFill>
                  <a:prstClr val="black"/>
                </a:solidFill>
                <a:latin typeface="Arial Narrow" pitchFamily="34" charset="0"/>
              </a:rPr>
              <a:t> </a:t>
            </a:r>
            <a:r>
              <a:rPr lang="es-GT" sz="1400" b="1" dirty="0" smtClean="0">
                <a:solidFill>
                  <a:prstClr val="black"/>
                </a:solidFill>
                <a:latin typeface="Arial Narrow" pitchFamily="34" charset="0"/>
              </a:rPr>
              <a:t>EAF</a:t>
            </a:r>
            <a:endParaRPr lang="en-US" sz="1400" b="1" dirty="0">
              <a:solidFill>
                <a:prstClr val="black"/>
              </a:solidFill>
              <a:latin typeface="Arial Narrow" pitchFamily="34" charset="0"/>
            </a:endParaRPr>
          </a:p>
        </p:txBody>
      </p:sp>
      <p:sp>
        <p:nvSpPr>
          <p:cNvPr id="13" name="12 Flecha curvada hacia la izquierda"/>
          <p:cNvSpPr/>
          <p:nvPr/>
        </p:nvSpPr>
        <p:spPr>
          <a:xfrm rot="9635636">
            <a:off x="7158038" y="1414463"/>
            <a:ext cx="642937" cy="1743075"/>
          </a:xfrm>
          <a:prstGeom prst="curved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14" name="13 Flecha a la derecha con bandas"/>
          <p:cNvSpPr/>
          <p:nvPr/>
        </p:nvSpPr>
        <p:spPr>
          <a:xfrm rot="19383220">
            <a:off x="4210050" y="4297363"/>
            <a:ext cx="1751013" cy="857250"/>
          </a:xfrm>
          <a:prstGeom prst="striped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658805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11560" y="2492896"/>
            <a:ext cx="7704856" cy="19441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fontAlgn="base">
              <a:spcBef>
                <a:spcPct val="0"/>
              </a:spcBef>
              <a:spcAft>
                <a:spcPts val="1000"/>
              </a:spcAft>
            </a:pPr>
            <a:r>
              <a:rPr lang="es-ES" sz="2800" dirty="0" smtClean="0">
                <a:solidFill>
                  <a:prstClr val="black"/>
                </a:solidFill>
                <a:cs typeface="Arial" pitchFamily="34" charset="0"/>
              </a:rPr>
              <a:t>PAFFEC: ¿Por qué, qué y cómo?</a:t>
            </a:r>
          </a:p>
          <a:p>
            <a:pPr algn="ctr" fontAlgn="base">
              <a:spcBef>
                <a:spcPct val="0"/>
              </a:spcBef>
              <a:spcAft>
                <a:spcPct val="0"/>
              </a:spcAft>
            </a:pPr>
            <a:r>
              <a:rPr lang="es-ES" sz="2800" dirty="0" smtClean="0">
                <a:solidFill>
                  <a:prstClr val="black"/>
                </a:solidFill>
                <a:cs typeface="Arial" pitchFamily="34" charset="0"/>
              </a:rPr>
              <a:t>Ejes e instrumento</a:t>
            </a:r>
          </a:p>
          <a:p>
            <a:pPr algn="ctr" fontAlgn="base">
              <a:spcBef>
                <a:spcPct val="0"/>
              </a:spcBef>
              <a:spcAft>
                <a:spcPct val="0"/>
              </a:spcAft>
            </a:pPr>
            <a:r>
              <a:rPr lang="es-ES" sz="2800" dirty="0" smtClean="0">
                <a:solidFill>
                  <a:prstClr val="black"/>
                </a:solidFill>
                <a:cs typeface="Arial" pitchFamily="34" charset="0"/>
              </a:rPr>
              <a:t>Complementariedad - Dinamización económica – movilidad social</a:t>
            </a:r>
            <a:endParaRPr lang="es-GT" sz="4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17782994"/>
      </p:ext>
    </p:extLst>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49250" y="1425550"/>
          <a:ext cx="7215238" cy="3605189"/>
        </p:xfrm>
        <a:graphic>
          <a:graphicData uri="http://schemas.openxmlformats.org/drawingml/2006/table">
            <a:tbl>
              <a:tblPr/>
              <a:tblGrid>
                <a:gridCol w="2357454"/>
                <a:gridCol w="1428760"/>
                <a:gridCol w="1000132"/>
                <a:gridCol w="1143008"/>
                <a:gridCol w="1285884"/>
              </a:tblGrid>
              <a:tr h="609075">
                <a:tc gridSpan="5">
                  <a:txBody>
                    <a:bodyPr/>
                    <a:lstStyle/>
                    <a:p>
                      <a:pPr algn="ctr" fontAlgn="b"/>
                      <a:r>
                        <a:rPr lang="es-GT" sz="2000" b="1" i="0" u="none" strike="noStrike" dirty="0" smtClean="0">
                          <a:solidFill>
                            <a:schemeClr val="tx1"/>
                          </a:solidFill>
                          <a:latin typeface="Calibri"/>
                        </a:rPr>
                        <a:t>Distribución de familias rurales</a:t>
                      </a:r>
                      <a:r>
                        <a:rPr lang="es-GT" sz="2000" b="1" i="0" u="none" strike="noStrike" baseline="0" dirty="0" smtClean="0">
                          <a:solidFill>
                            <a:schemeClr val="tx1"/>
                          </a:solidFill>
                          <a:latin typeface="Calibri"/>
                        </a:rPr>
                        <a:t> con actividad agropecuaria </a:t>
                      </a:r>
                    </a:p>
                    <a:p>
                      <a:pPr algn="ctr" fontAlgn="b"/>
                      <a:r>
                        <a:rPr lang="es-GT" sz="2000" b="1" i="0" u="none" strike="noStrike" baseline="0" dirty="0" smtClean="0">
                          <a:solidFill>
                            <a:schemeClr val="tx1"/>
                          </a:solidFill>
                          <a:latin typeface="Calibri"/>
                        </a:rPr>
                        <a:t>según tipología (</a:t>
                      </a:r>
                      <a:r>
                        <a:rPr lang="es-GT" sz="2000" b="1" i="0" u="none" strike="noStrike" kern="1200" baseline="0" dirty="0" smtClean="0">
                          <a:solidFill>
                            <a:schemeClr val="tx1"/>
                          </a:solidFill>
                          <a:latin typeface="Calibri"/>
                          <a:ea typeface="+mn-ea"/>
                          <a:cs typeface="+mn-cs"/>
                        </a:rPr>
                        <a:t>2012)</a:t>
                      </a:r>
                    </a:p>
                    <a:p>
                      <a:pPr algn="ctr" fontAlgn="b"/>
                      <a:endParaRPr lang="es-GT" sz="2000" b="1" i="0" u="none" strike="noStrike" kern="1200" baseline="0" dirty="0">
                        <a:solidFill>
                          <a:srgbClr val="000000"/>
                        </a:solidFill>
                        <a:latin typeface="Calibri"/>
                        <a:ea typeface="+mn-ea"/>
                        <a:cs typeface="+mn-cs"/>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GT"/>
                    </a:p>
                  </a:txBody>
                  <a:tcPr/>
                </a:tc>
                <a:tc hMerge="1">
                  <a:txBody>
                    <a:bodyPr/>
                    <a:lstStyle/>
                    <a:p>
                      <a:endParaRPr lang="es-GT"/>
                    </a:p>
                  </a:txBody>
                  <a:tcPr/>
                </a:tc>
                <a:tc hMerge="1">
                  <a:txBody>
                    <a:bodyPr/>
                    <a:lstStyle/>
                    <a:p>
                      <a:pPr algn="l" fontAlgn="b"/>
                      <a:endParaRPr lang="es-GT" sz="18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GT"/>
                    </a:p>
                  </a:txBody>
                  <a:tcPr/>
                </a:tc>
              </a:tr>
              <a:tr h="324634">
                <a:tc>
                  <a:txBody>
                    <a:bodyPr/>
                    <a:lstStyle/>
                    <a:p>
                      <a:pPr algn="ctr" fontAlgn="b"/>
                      <a:r>
                        <a:rPr lang="es-GT" sz="2000" b="1" i="0" u="none" strike="noStrike" dirty="0" smtClean="0">
                          <a:solidFill>
                            <a:srgbClr val="FFFFFF"/>
                          </a:solidFill>
                          <a:latin typeface="Calibri"/>
                        </a:rPr>
                        <a:t>Tipología</a:t>
                      </a:r>
                      <a:endParaRPr lang="es-GT" sz="2000" b="1" i="0" u="none" strike="noStrike" dirty="0">
                        <a:solidFill>
                          <a:srgbClr val="FFFFFF"/>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s-GT" sz="2000" b="1" i="0" u="none" strike="noStrike" dirty="0">
                          <a:solidFill>
                            <a:srgbClr val="FFFFFF"/>
                          </a:solidFill>
                          <a:latin typeface="Calibri"/>
                        </a:rPr>
                        <a:t>No. Hogares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fontAlgn="b"/>
                      <a:r>
                        <a:rPr lang="es-GT" sz="2000" b="1" i="0" u="none" strike="noStrike" dirty="0">
                          <a:solidFill>
                            <a:srgbClr val="FFFFFF"/>
                          </a:solidFill>
                          <a:latin typeface="Calibri"/>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a:r>
                        <a:rPr lang="es-GT" sz="2000" b="1" i="0" u="none" strike="noStrike" kern="1200" dirty="0" smtClean="0">
                          <a:solidFill>
                            <a:srgbClr val="FFFFFF"/>
                          </a:solidFill>
                          <a:latin typeface="Calibri"/>
                          <a:ea typeface="+mn-ea"/>
                          <a:cs typeface="+mn-cs"/>
                        </a:rPr>
                        <a:t>% MAGA</a:t>
                      </a:r>
                      <a:endParaRPr lang="es-GT" sz="2000" b="1" i="0" u="none" strike="noStrike" kern="1200" dirty="0">
                        <a:solidFill>
                          <a:srgbClr val="FFFFFF"/>
                        </a:solidFill>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ctr"/>
                      <a:r>
                        <a:rPr lang="es-GT" sz="2000" b="1" i="0" u="none" strike="noStrike" kern="1200" dirty="0" smtClean="0">
                          <a:solidFill>
                            <a:srgbClr val="FFFFFF"/>
                          </a:solidFill>
                          <a:latin typeface="Calibri"/>
                          <a:ea typeface="+mn-ea"/>
                          <a:cs typeface="+mn-cs"/>
                        </a:rPr>
                        <a:t>% PAFFEC</a:t>
                      </a:r>
                      <a:endParaRPr lang="es-GT" sz="2000" b="1" i="0" u="none" strike="noStrike" kern="1200" dirty="0">
                        <a:solidFill>
                          <a:srgbClr val="FFFFFF"/>
                        </a:solidFill>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r>
              <a:tr h="309175">
                <a:tc>
                  <a:txBody>
                    <a:bodyPr/>
                    <a:lstStyle/>
                    <a:p>
                      <a:pPr algn="l" fontAlgn="b"/>
                      <a:r>
                        <a:rPr lang="es-GT" sz="1800" b="0" i="0" u="none" strike="noStrike" dirty="0">
                          <a:solidFill>
                            <a:schemeClr val="tx1"/>
                          </a:solidFill>
                          <a:latin typeface="Calibri"/>
                        </a:rPr>
                        <a:t>Sin </a:t>
                      </a:r>
                      <a:r>
                        <a:rPr lang="es-GT" sz="1800" b="0" i="0" u="none" strike="noStrike" dirty="0" err="1">
                          <a:solidFill>
                            <a:schemeClr val="tx1"/>
                          </a:solidFill>
                          <a:latin typeface="Calibri"/>
                        </a:rPr>
                        <a:t>Tierrra</a:t>
                      </a:r>
                      <a:r>
                        <a:rPr lang="es-GT" sz="1800" b="0" i="0" u="none" strike="noStrike" dirty="0">
                          <a:solidFill>
                            <a:schemeClr val="tx1"/>
                          </a:solidFill>
                          <a:latin typeface="Calibri"/>
                        </a:rPr>
                        <a:t> </a:t>
                      </a:r>
                    </a:p>
                  </a:txBody>
                  <a:tcPr marL="36000" marR="36000"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GT" sz="1800" b="0" i="0" u="none" strike="noStrike" dirty="0" smtClean="0">
                          <a:solidFill>
                            <a:schemeClr val="tx1"/>
                          </a:solidFill>
                          <a:latin typeface="Calibri"/>
                        </a:rPr>
                        <a:t>164,097</a:t>
                      </a:r>
                      <a:endParaRPr lang="es-GT" sz="18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GT" sz="1800" b="0" i="0" u="none" strike="noStrike" dirty="0">
                          <a:solidFill>
                            <a:schemeClr val="tx1"/>
                          </a:solidFill>
                          <a:latin typeface="Calibri"/>
                        </a:rPr>
                        <a:t>12.6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GT" dirty="0">
                        <a:solidFill>
                          <a:schemeClr val="tx1"/>
                        </a:solidFi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GT" dirty="0">
                        <a:solidFill>
                          <a:schemeClr val="tx1"/>
                        </a:solidFill>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175">
                <a:tc>
                  <a:txBody>
                    <a:bodyPr/>
                    <a:lstStyle/>
                    <a:p>
                      <a:pPr algn="l" fontAlgn="b"/>
                      <a:r>
                        <a:rPr lang="es-GT" sz="1800" b="0" i="0" u="none" strike="noStrike" dirty="0">
                          <a:solidFill>
                            <a:srgbClr val="000000"/>
                          </a:solidFill>
                          <a:latin typeface="Calibri"/>
                        </a:rPr>
                        <a:t>Infrasubsistencia</a:t>
                      </a: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s-GT" sz="1800" b="0" i="0" u="none" strike="noStrike" dirty="0" smtClean="0">
                          <a:solidFill>
                            <a:srgbClr val="000000"/>
                          </a:solidFill>
                          <a:latin typeface="Calibri"/>
                        </a:rPr>
                        <a:t>105,856</a:t>
                      </a:r>
                      <a:endParaRPr lang="es-GT"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s-GT" sz="1800" b="0" i="0" u="none" strike="noStrike" dirty="0">
                          <a:solidFill>
                            <a:srgbClr val="000000"/>
                          </a:solidFill>
                          <a:latin typeface="Calibri"/>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FFFF00"/>
                    </a:solidFill>
                  </a:tcPr>
                </a:tc>
                <a:tc rowSpan="5">
                  <a:txBody>
                    <a:bodyPr/>
                    <a:lstStyle/>
                    <a:p>
                      <a:pPr algn="ctr"/>
                      <a:r>
                        <a:rPr lang="es-GT" sz="2800" b="1" dirty="0" smtClean="0"/>
                        <a:t>87</a:t>
                      </a:r>
                      <a:endParaRPr lang="es-GT" sz="2800" b="1"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rowSpan="3">
                  <a:txBody>
                    <a:bodyPr/>
                    <a:lstStyle/>
                    <a:p>
                      <a:pPr algn="ctr"/>
                      <a:r>
                        <a:rPr lang="es-GT" sz="2800" b="1" dirty="0" smtClean="0"/>
                        <a:t>61</a:t>
                      </a:r>
                      <a:endParaRPr lang="es-GT" b="1" dirty="0"/>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r>
              <a:tr h="309175">
                <a:tc>
                  <a:txBody>
                    <a:bodyPr/>
                    <a:lstStyle/>
                    <a:p>
                      <a:pPr algn="l" fontAlgn="b"/>
                      <a:r>
                        <a:rPr lang="es-GT" sz="1800" b="0" i="0" u="none" strike="noStrike" dirty="0" smtClean="0">
                          <a:solidFill>
                            <a:srgbClr val="000000"/>
                          </a:solidFill>
                          <a:latin typeface="Calibri"/>
                        </a:rPr>
                        <a:t>Subsistencia</a:t>
                      </a:r>
                      <a:endParaRPr lang="es-GT" sz="1800" b="0" i="0" u="none" strike="noStrike" dirty="0">
                        <a:solidFill>
                          <a:srgbClr val="000000"/>
                        </a:solidFill>
                        <a:latin typeface="Calibri"/>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s-GT" sz="1800" b="0" i="0" u="none" strike="noStrike" dirty="0" smtClean="0">
                          <a:solidFill>
                            <a:srgbClr val="000000"/>
                          </a:solidFill>
                          <a:latin typeface="Calibri"/>
                        </a:rPr>
                        <a:t>513,395</a:t>
                      </a:r>
                      <a:endParaRPr lang="es-GT"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s-GT" sz="1800" b="0" i="0" u="none" strike="noStrike" dirty="0">
                          <a:solidFill>
                            <a:srgbClr val="000000"/>
                          </a:solidFill>
                          <a:latin typeface="Calibri"/>
                        </a:rPr>
                        <a:t>39.5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algn="ctr" fontAlgn="ctr"/>
                      <a:endParaRPr lang="es-GT"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vMerge="1">
                  <a:txBody>
                    <a:bodyPr/>
                    <a:lstStyle/>
                    <a:p>
                      <a:endParaRPr lang="es-GT"/>
                    </a:p>
                  </a:txBody>
                  <a:tcPr/>
                </a:tc>
              </a:tr>
              <a:tr h="309175">
                <a:tc>
                  <a:txBody>
                    <a:bodyPr/>
                    <a:lstStyle/>
                    <a:p>
                      <a:pPr algn="l" fontAlgn="b"/>
                      <a:r>
                        <a:rPr lang="es-GT" sz="1800" b="0" i="0" u="none" strike="noStrike" dirty="0" smtClean="0">
                          <a:solidFill>
                            <a:srgbClr val="000000"/>
                          </a:solidFill>
                          <a:latin typeface="Calibri"/>
                        </a:rPr>
                        <a:t>Excedentarios</a:t>
                      </a:r>
                      <a:endParaRPr lang="es-GT" sz="1800" b="0" i="0" u="none" strike="noStrike" dirty="0">
                        <a:solidFill>
                          <a:srgbClr val="000000"/>
                        </a:solidFill>
                        <a:latin typeface="Calibri"/>
                      </a:endParaRPr>
                    </a:p>
                  </a:txBody>
                  <a:tcPr marL="36000" marR="3600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s-GT" sz="1800" b="0" i="0" u="none" strike="noStrike" dirty="0" smtClean="0">
                          <a:solidFill>
                            <a:srgbClr val="000000"/>
                          </a:solidFill>
                          <a:latin typeface="Calibri"/>
                        </a:rPr>
                        <a:t>171,420</a:t>
                      </a:r>
                      <a:endParaRPr lang="es-GT"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b"/>
                      <a:r>
                        <a:rPr lang="es-GT" sz="1800" b="0" i="0" u="none" strike="noStrike" dirty="0">
                          <a:solidFill>
                            <a:srgbClr val="000000"/>
                          </a:solidFill>
                          <a:latin typeface="Calibri"/>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vMerge="1">
                  <a:txBody>
                    <a:bodyPr/>
                    <a:lstStyle/>
                    <a:p>
                      <a:pPr algn="ctr" fontAlgn="ctr"/>
                      <a:endParaRPr lang="es-GT"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vMerge="1">
                  <a:txBody>
                    <a:bodyPr/>
                    <a:lstStyle/>
                    <a:p>
                      <a:endParaRPr lang="es-GT"/>
                    </a:p>
                  </a:txBody>
                  <a:tcPr/>
                </a:tc>
              </a:tr>
              <a:tr h="309175">
                <a:tc>
                  <a:txBody>
                    <a:bodyPr/>
                    <a:lstStyle/>
                    <a:p>
                      <a:pPr algn="l" fontAlgn="b"/>
                      <a:r>
                        <a:rPr lang="es-GT" sz="1800" b="0" i="0" u="none" strike="noStrike" dirty="0">
                          <a:solidFill>
                            <a:srgbClr val="000000"/>
                          </a:solidFill>
                          <a:latin typeface="Calibri"/>
                        </a:rPr>
                        <a:t>Pequeños comerciales</a:t>
                      </a:r>
                    </a:p>
                  </a:txBody>
                  <a:tcPr marL="36000" marR="36000"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GT" sz="1800" b="0" i="0" u="none" strike="noStrike" dirty="0" smtClean="0">
                          <a:solidFill>
                            <a:srgbClr val="000000"/>
                          </a:solidFill>
                          <a:latin typeface="Calibri"/>
                        </a:rPr>
                        <a:t>228,621</a:t>
                      </a:r>
                      <a:endParaRPr lang="es-GT"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GT" sz="1800" b="0" i="0" u="none" strike="noStrike" dirty="0">
                          <a:solidFill>
                            <a:srgbClr val="000000"/>
                          </a:solidFill>
                          <a:latin typeface="Calibri"/>
                        </a:rPr>
                        <a:t>17.6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endParaRPr lang="es-GT" dirty="0"/>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endParaRPr lang="es-GT" dirty="0"/>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9175">
                <a:tc>
                  <a:txBody>
                    <a:bodyPr/>
                    <a:lstStyle/>
                    <a:p>
                      <a:pPr algn="l" fontAlgn="b"/>
                      <a:r>
                        <a:rPr lang="es-GT" sz="1800" b="0" i="0" u="none" strike="noStrike" dirty="0">
                          <a:solidFill>
                            <a:srgbClr val="000000"/>
                          </a:solidFill>
                          <a:latin typeface="Calibri"/>
                        </a:rPr>
                        <a:t>Grandes comerciales</a:t>
                      </a:r>
                    </a:p>
                  </a:txBody>
                  <a:tcPr marL="36000" marR="36000"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GT" sz="1800" b="0" i="0" u="none" strike="noStrike" dirty="0" smtClean="0">
                          <a:solidFill>
                            <a:srgbClr val="000000"/>
                          </a:solidFill>
                          <a:latin typeface="Calibri"/>
                        </a:rPr>
                        <a:t>115,988</a:t>
                      </a:r>
                      <a:endParaRPr lang="es-GT" sz="18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fontAlgn="b"/>
                      <a:r>
                        <a:rPr lang="es-GT" sz="1800" b="0" i="0" u="none" strike="noStrike" dirty="0">
                          <a:solidFill>
                            <a:srgbClr val="000000"/>
                          </a:solidFill>
                          <a:latin typeface="Calibri"/>
                        </a:rPr>
                        <a:t>8.9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vMerge="1">
                  <a:txBody>
                    <a:bodyPr/>
                    <a:lstStyle/>
                    <a:p>
                      <a:endParaRPr lang="es-GT" dirty="0"/>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endParaRPr lang="es-GT" dirty="0"/>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9175">
                <a:tc>
                  <a:txBody>
                    <a:bodyPr/>
                    <a:lstStyle/>
                    <a:p>
                      <a:pPr algn="l" fontAlgn="b"/>
                      <a:r>
                        <a:rPr lang="es-GT" sz="1800" b="0" i="0" u="none" strike="noStrike" dirty="0" smtClean="0">
                          <a:solidFill>
                            <a:schemeClr val="tx1"/>
                          </a:solidFill>
                          <a:latin typeface="Calibri"/>
                        </a:rPr>
                        <a:t>Total</a:t>
                      </a:r>
                      <a:endParaRPr lang="es-GT" sz="1800" b="0" i="0" u="none" strike="noStrike" dirty="0">
                        <a:solidFill>
                          <a:schemeClr val="tx1"/>
                        </a:solidFill>
                        <a:latin typeface="Calibri"/>
                      </a:endParaRPr>
                    </a:p>
                  </a:txBody>
                  <a:tcPr marL="36000" marR="36000"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800" b="0" i="0" u="none" strike="noStrike" dirty="0" smtClean="0">
                          <a:solidFill>
                            <a:schemeClr val="tx1"/>
                          </a:solidFill>
                          <a:latin typeface="Calibri"/>
                        </a:rPr>
                        <a:t>1’299,377</a:t>
                      </a:r>
                      <a:endParaRPr lang="es-GT" sz="18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GT" sz="1800" b="0" i="0" u="none" strike="noStrike" dirty="0">
                          <a:solidFill>
                            <a:schemeClr val="tx1"/>
                          </a:solidFill>
                          <a:latin typeface="Calibri"/>
                        </a:rPr>
                        <a:t>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GT" sz="1800" b="0" i="0" u="none" strike="noStrike" dirty="0" smtClean="0">
                          <a:solidFill>
                            <a:schemeClr val="tx1"/>
                          </a:solidFill>
                          <a:latin typeface="Calibri"/>
                        </a:rPr>
                        <a:t>(1’135,280)</a:t>
                      </a:r>
                      <a:endParaRPr lang="es-GT" sz="11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GT" sz="1800" b="0" i="0" u="none" strike="noStrike" dirty="0" smtClean="0">
                          <a:solidFill>
                            <a:schemeClr val="tx1"/>
                          </a:solidFill>
                          <a:latin typeface="Calibri"/>
                        </a:rPr>
                        <a:t>(790,671)</a:t>
                      </a:r>
                      <a:endParaRPr lang="es-GT" sz="1800" b="0" i="0" u="none" strike="noStrike" dirty="0">
                        <a:solidFill>
                          <a:schemeClr val="tx1"/>
                        </a:solidFill>
                        <a:latin typeface="Calibri"/>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726">
                <a:tc>
                  <a:txBody>
                    <a:bodyPr/>
                    <a:lstStyle/>
                    <a:p>
                      <a:pPr algn="l" fontAlgn="b"/>
                      <a:r>
                        <a:rPr lang="es-GT" sz="1200" b="0" i="0" u="none" strike="noStrike" dirty="0">
                          <a:solidFill>
                            <a:schemeClr val="tx1"/>
                          </a:solidFill>
                          <a:latin typeface="Calibri"/>
                        </a:rPr>
                        <a:t>Fuente: </a:t>
                      </a:r>
                      <a:r>
                        <a:rPr lang="es-GT" sz="1200" b="0" i="0" u="none" strike="noStrike" dirty="0" smtClean="0">
                          <a:solidFill>
                            <a:schemeClr val="tx1"/>
                          </a:solidFill>
                          <a:latin typeface="Calibri"/>
                        </a:rPr>
                        <a:t> BID 2012/ENCOVI 2011.</a:t>
                      </a:r>
                      <a:endParaRPr lang="es-GT" sz="1200" b="0" i="0" u="none" strike="noStrike" dirty="0">
                        <a:solidFill>
                          <a:schemeClr val="tx1"/>
                        </a:solidFill>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GT" sz="1200" b="0" i="0" u="none" strike="noStrike" dirty="0">
                          <a:solidFill>
                            <a:schemeClr val="tx1"/>
                          </a:solidFill>
                          <a:latin typeface="Calibri"/>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s-GT" sz="1200" b="0" i="0" u="none" strike="noStrike" dirty="0">
                          <a:solidFill>
                            <a:schemeClr val="tx1"/>
                          </a:solidFill>
                          <a:latin typeface="Calibri"/>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gridSpan="2">
                  <a:txBody>
                    <a:bodyPr/>
                    <a:lstStyle/>
                    <a:p>
                      <a:pPr algn="l" fontAlgn="b"/>
                      <a:r>
                        <a:rPr lang="es-GT" sz="1200" b="0" i="0" u="none" strike="noStrike" dirty="0">
                          <a:solidFill>
                            <a:schemeClr val="tx1"/>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GT"/>
                    </a:p>
                  </a:txBody>
                  <a:tcPr/>
                </a:tc>
              </a:tr>
            </a:tbl>
          </a:graphicData>
        </a:graphic>
      </p:graphicFrame>
      <p:sp>
        <p:nvSpPr>
          <p:cNvPr id="6" name="5 CuadroTexto"/>
          <p:cNvSpPr txBox="1"/>
          <p:nvPr/>
        </p:nvSpPr>
        <p:spPr>
          <a:xfrm>
            <a:off x="2195736" y="5097958"/>
            <a:ext cx="6768752" cy="923330"/>
          </a:xfrm>
          <a:prstGeom prst="rect">
            <a:avLst/>
          </a:prstGeom>
          <a:noFill/>
        </p:spPr>
        <p:txBody>
          <a:bodyPr wrap="square" rtlCol="0">
            <a:spAutoFit/>
          </a:bodyPr>
          <a:lstStyle/>
          <a:p>
            <a:pPr>
              <a:tabLst>
                <a:tab pos="3594100" algn="l"/>
              </a:tabLst>
            </a:pPr>
            <a:r>
              <a:rPr lang="es-GT" b="1" dirty="0" smtClean="0">
                <a:solidFill>
                  <a:prstClr val="white"/>
                </a:solidFill>
              </a:rPr>
              <a:t>Población agropecuaria total (100%): 	1’299,377 familias rurales</a:t>
            </a:r>
          </a:p>
          <a:p>
            <a:pPr>
              <a:tabLst>
                <a:tab pos="3594100" algn="l"/>
              </a:tabLst>
            </a:pPr>
            <a:r>
              <a:rPr lang="es-GT" b="1" dirty="0" smtClean="0">
                <a:solidFill>
                  <a:srgbClr val="4BACC6">
                    <a:lumMod val="75000"/>
                  </a:srgbClr>
                </a:solidFill>
              </a:rPr>
              <a:t>Población objetivo de MAGA(87%): 	1’135,280 familias rurales</a:t>
            </a:r>
          </a:p>
          <a:p>
            <a:pPr>
              <a:tabLst>
                <a:tab pos="3594100" algn="l"/>
              </a:tabLst>
            </a:pPr>
            <a:r>
              <a:rPr lang="es-GT" b="1" dirty="0" smtClean="0">
                <a:solidFill>
                  <a:prstClr val="white"/>
                </a:solidFill>
              </a:rPr>
              <a:t>Población objetivo de PAFFEC (61%): 	790,671 familias rurales</a:t>
            </a:r>
          </a:p>
        </p:txBody>
      </p:sp>
      <p:pic>
        <p:nvPicPr>
          <p:cNvPr id="9" name="Picture 2"/>
          <p:cNvPicPr>
            <a:picLocks noChangeAspect="1" noChangeArrowheads="1"/>
          </p:cNvPicPr>
          <p:nvPr/>
        </p:nvPicPr>
        <p:blipFill>
          <a:blip r:embed="rId2" cstate="print"/>
          <a:srcRect/>
          <a:stretch>
            <a:fillRect/>
          </a:stretch>
        </p:blipFill>
        <p:spPr bwMode="auto">
          <a:xfrm>
            <a:off x="0" y="-27384"/>
            <a:ext cx="1954163" cy="836712"/>
          </a:xfrm>
          <a:prstGeom prst="rect">
            <a:avLst/>
          </a:prstGeom>
          <a:noFill/>
          <a:ln w="9525">
            <a:noFill/>
            <a:miter lim="800000"/>
            <a:headEnd/>
            <a:tailEnd/>
          </a:ln>
        </p:spPr>
      </p:pic>
      <p:sp>
        <p:nvSpPr>
          <p:cNvPr id="10" name="9 Rectángulo"/>
          <p:cNvSpPr/>
          <p:nvPr/>
        </p:nvSpPr>
        <p:spPr>
          <a:xfrm>
            <a:off x="3851920" y="0"/>
            <a:ext cx="5292080" cy="369332"/>
          </a:xfrm>
          <a:prstGeom prst="rect">
            <a:avLst/>
          </a:prstGeom>
        </p:spPr>
        <p:txBody>
          <a:bodyPr wrap="square">
            <a:spAutoFit/>
          </a:bodyPr>
          <a:lstStyle/>
          <a:p>
            <a:pPr algn="r"/>
            <a:r>
              <a:rPr lang="es-GT" b="1" dirty="0" smtClean="0">
                <a:solidFill>
                  <a:prstClr val="white"/>
                </a:solidFill>
              </a:rPr>
              <a:t>Agricultura familiar:  ¿Para quién?</a:t>
            </a:r>
            <a:endParaRPr lang="es-GT" dirty="0">
              <a:solidFill>
                <a:prstClr val="white"/>
              </a:solidFill>
            </a:endParaRPr>
          </a:p>
        </p:txBody>
      </p:sp>
      <p:cxnSp>
        <p:nvCxnSpPr>
          <p:cNvPr id="12" name="11 Conector recto"/>
          <p:cNvCxnSpPr/>
          <p:nvPr/>
        </p:nvCxnSpPr>
        <p:spPr>
          <a:xfrm>
            <a:off x="539552" y="3789040"/>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1187624" y="3140968"/>
            <a:ext cx="0" cy="576064"/>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1187624" y="3933056"/>
            <a:ext cx="0" cy="504056"/>
          </a:xfrm>
          <a:prstGeom prst="straightConnector1">
            <a:avLst/>
          </a:prstGeom>
          <a:ln w="254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rot="16200000">
            <a:off x="220578" y="2843202"/>
            <a:ext cx="1287760" cy="646331"/>
          </a:xfrm>
          <a:prstGeom prst="rect">
            <a:avLst/>
          </a:prstGeom>
          <a:noFill/>
        </p:spPr>
        <p:txBody>
          <a:bodyPr wrap="square" rtlCol="0">
            <a:spAutoFit/>
          </a:bodyPr>
          <a:lstStyle/>
          <a:p>
            <a:r>
              <a:rPr lang="es-MX" sz="1200" dirty="0" smtClean="0">
                <a:solidFill>
                  <a:prstClr val="white"/>
                </a:solidFill>
                <a:latin typeface="Arial Narrow" pitchFamily="34" charset="0"/>
              </a:rPr>
              <a:t>Producir para comer y vender el resto</a:t>
            </a:r>
            <a:endParaRPr lang="es-GT" sz="1200" dirty="0">
              <a:solidFill>
                <a:prstClr val="white"/>
              </a:solidFill>
              <a:latin typeface="Arial Narrow" pitchFamily="34" charset="0"/>
            </a:endParaRPr>
          </a:p>
        </p:txBody>
      </p:sp>
      <p:sp>
        <p:nvSpPr>
          <p:cNvPr id="20" name="19 CuadroTexto"/>
          <p:cNvSpPr txBox="1"/>
          <p:nvPr/>
        </p:nvSpPr>
        <p:spPr>
          <a:xfrm rot="16200000">
            <a:off x="158318" y="4099151"/>
            <a:ext cx="1368151" cy="646331"/>
          </a:xfrm>
          <a:prstGeom prst="rect">
            <a:avLst/>
          </a:prstGeom>
          <a:noFill/>
        </p:spPr>
        <p:txBody>
          <a:bodyPr wrap="square" rtlCol="0">
            <a:spAutoFit/>
          </a:bodyPr>
          <a:lstStyle/>
          <a:p>
            <a:pPr algn="r"/>
            <a:r>
              <a:rPr lang="es-MX" sz="1200" dirty="0" smtClean="0">
                <a:solidFill>
                  <a:prstClr val="white"/>
                </a:solidFill>
                <a:latin typeface="Arial Narrow" pitchFamily="34" charset="0"/>
              </a:rPr>
              <a:t>Producir para vender y con ello comprar alimentos e invertir</a:t>
            </a:r>
            <a:endParaRPr lang="es-GT" sz="1200" dirty="0">
              <a:solidFill>
                <a:prstClr val="white"/>
              </a:solidFill>
              <a:latin typeface="Arial Narrow" pitchFamily="34" charset="0"/>
            </a:endParaRPr>
          </a:p>
        </p:txBody>
      </p:sp>
    </p:spTree>
    <p:extLst>
      <p:ext uri="{BB962C8B-B14F-4D97-AF65-F5344CB8AC3E}">
        <p14:creationId xmlns:p14="http://schemas.microsoft.com/office/powerpoint/2010/main" val="205200040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13763577"/>
              </p:ext>
            </p:extLst>
          </p:nvPr>
        </p:nvGraphicFramePr>
        <p:xfrm>
          <a:off x="251520" y="1703868"/>
          <a:ext cx="8640960" cy="5090160"/>
        </p:xfrm>
        <a:graphic>
          <a:graphicData uri="http://schemas.openxmlformats.org/drawingml/2006/table">
            <a:tbl>
              <a:tblPr firstRow="1" bandRow="1">
                <a:tableStyleId>{5C22544A-7EE6-4342-B048-85BDC9FD1C3A}</a:tableStyleId>
              </a:tblPr>
              <a:tblGrid>
                <a:gridCol w="1324946"/>
                <a:gridCol w="1738266"/>
                <a:gridCol w="1414077"/>
                <a:gridCol w="2003431"/>
                <a:gridCol w="2160240"/>
              </a:tblGrid>
              <a:tr h="790110">
                <a:tc gridSpan="2">
                  <a:txBody>
                    <a:bodyPr/>
                    <a:lstStyle/>
                    <a:p>
                      <a:r>
                        <a:rPr lang="es-GT" sz="1600" b="1" dirty="0" smtClean="0"/>
                        <a:t>Eje</a:t>
                      </a:r>
                      <a:r>
                        <a:rPr lang="es-GT" sz="1600" b="1" baseline="0" dirty="0" smtClean="0"/>
                        <a:t> Estratégico  1</a:t>
                      </a:r>
                    </a:p>
                    <a:p>
                      <a:r>
                        <a:rPr lang="es-GT" sz="1600" baseline="0" dirty="0" smtClean="0"/>
                        <a:t>Incremento sostenido de la producción familiar campesina</a:t>
                      </a:r>
                      <a:endParaRPr lang="es-GT" sz="1600" dirty="0"/>
                    </a:p>
                  </a:txBody>
                  <a:tcPr/>
                </a:tc>
                <a:tc hMerge="1">
                  <a:txBody>
                    <a:bodyPr/>
                    <a:lstStyle/>
                    <a:p>
                      <a:endParaRPr lang="es-GT"/>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dirty="0" smtClean="0"/>
                        <a:t>Eje</a:t>
                      </a:r>
                      <a:r>
                        <a:rPr lang="es-GT" sz="1600" baseline="0" dirty="0" smtClean="0"/>
                        <a:t> Estratégico  2</a:t>
                      </a:r>
                      <a:endParaRPr lang="es-GT" sz="1600" dirty="0" smtClean="0"/>
                    </a:p>
                    <a:p>
                      <a:r>
                        <a:rPr lang="es-GT" sz="1600" dirty="0" smtClean="0"/>
                        <a:t>Acceso</a:t>
                      </a:r>
                      <a:r>
                        <a:rPr lang="es-GT" sz="1600" baseline="0" dirty="0" smtClean="0"/>
                        <a:t> a mercados y a cadenas de valor</a:t>
                      </a:r>
                      <a:endParaRPr lang="es-GT" sz="1600" dirty="0"/>
                    </a:p>
                  </a:txBody>
                  <a:tcPr/>
                </a:tc>
                <a:tc hMerge="1">
                  <a:txBody>
                    <a:bodyPr/>
                    <a:lstStyle/>
                    <a:p>
                      <a:endParaRPr lang="es-GT"/>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dirty="0" smtClean="0"/>
                        <a:t>Eje</a:t>
                      </a:r>
                      <a:r>
                        <a:rPr lang="es-GT" sz="1600" baseline="0" dirty="0" smtClean="0"/>
                        <a:t> Estratégico  3</a:t>
                      </a:r>
                      <a:endParaRPr lang="es-GT" sz="1600" dirty="0" smtClean="0"/>
                    </a:p>
                    <a:p>
                      <a:r>
                        <a:rPr lang="es-GT" sz="1600" dirty="0" smtClean="0"/>
                        <a:t>Fortalecimiento institucional de la agricultura familiar</a:t>
                      </a:r>
                      <a:endParaRPr lang="es-GT" sz="1600" dirty="0"/>
                    </a:p>
                  </a:txBody>
                  <a:tcPr/>
                </a:tc>
              </a:tr>
              <a:tr h="1334220">
                <a:tc>
                  <a:txBody>
                    <a:bodyPr/>
                    <a:lstStyle/>
                    <a:p>
                      <a:r>
                        <a:rPr lang="es-GT" sz="1400" b="1" dirty="0" smtClean="0"/>
                        <a:t>Población Meta:</a:t>
                      </a:r>
                      <a:r>
                        <a:rPr lang="es-GT" sz="1400" b="1" baseline="0" dirty="0" smtClean="0"/>
                        <a:t> </a:t>
                      </a:r>
                      <a:r>
                        <a:rPr lang="es-GT" sz="1400" dirty="0" smtClean="0"/>
                        <a:t>Familias campesinas de infra subsistencia</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t>Objetivo: </a:t>
                      </a:r>
                    </a:p>
                    <a:p>
                      <a:pPr marL="0" marR="0" indent="0" algn="l" defTabSz="914400" rtl="0" eaLnBrk="1" fontAlgn="auto" latinLnBrk="0" hangingPunct="1">
                        <a:lnSpc>
                          <a:spcPct val="100000"/>
                        </a:lnSpc>
                        <a:spcBef>
                          <a:spcPts val="0"/>
                        </a:spcBef>
                        <a:spcAft>
                          <a:spcPts val="0"/>
                        </a:spcAft>
                        <a:buClrTx/>
                        <a:buSzTx/>
                        <a:buFontTx/>
                        <a:buNone/>
                        <a:tabLst/>
                        <a:defRPr/>
                      </a:pPr>
                      <a:r>
                        <a:rPr lang="es-GT" sz="1400" baseline="0" dirty="0" smtClean="0"/>
                        <a:t>Estabilizar sus sistemas de producción de autoconsumo, superando INSAN de manera sostenible</a:t>
                      </a:r>
                    </a:p>
                    <a:p>
                      <a:endParaRPr lang="es-GT" sz="1400" dirty="0"/>
                    </a:p>
                  </a:txBody>
                  <a:tcPr>
                    <a:solidFill>
                      <a:schemeClr val="accent1">
                        <a:lumMod val="40000"/>
                        <a:lumOff val="60000"/>
                      </a:schemeClr>
                    </a:solidFill>
                  </a:tcPr>
                </a:tc>
                <a:tc rowSpan="2">
                  <a:txBody>
                    <a:bodyPr/>
                    <a:lstStyle/>
                    <a:p>
                      <a:r>
                        <a:rPr lang="es-GT" sz="1400" b="1" dirty="0" smtClean="0"/>
                        <a:t>Población Meta: </a:t>
                      </a:r>
                      <a:r>
                        <a:rPr lang="es-GT" sz="1400" dirty="0" smtClean="0"/>
                        <a:t>Familias campesinas excedentarias</a:t>
                      </a:r>
                    </a:p>
                  </a:txBody>
                  <a:tcPr>
                    <a:solidFill>
                      <a:schemeClr val="accent1">
                        <a:lumMod val="40000"/>
                        <a:lumOff val="6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t>Objetivo:</a:t>
                      </a:r>
                      <a:r>
                        <a:rPr lang="es-GT" sz="1400" b="1" baseline="0" dirty="0" smtClean="0"/>
                        <a:t> </a:t>
                      </a:r>
                      <a:r>
                        <a:rPr lang="es-GT" sz="1400" dirty="0" smtClean="0"/>
                        <a:t>Fortalecer</a:t>
                      </a:r>
                      <a:r>
                        <a:rPr lang="es-GT" sz="1400" baseline="0" dirty="0" smtClean="0"/>
                        <a:t> procesos asociativos para producción, transformación y comercialización </a:t>
                      </a:r>
                      <a:r>
                        <a:rPr lang="es-GT" sz="1400" dirty="0" smtClean="0"/>
                        <a:t> vinculándose</a:t>
                      </a:r>
                      <a:r>
                        <a:rPr lang="es-GT" sz="1400" baseline="0" dirty="0" smtClean="0"/>
                        <a:t> a mercados y cadenas de valor</a:t>
                      </a:r>
                      <a:endParaRPr lang="es-GT" sz="1400" dirty="0" smtClean="0"/>
                    </a:p>
                    <a:p>
                      <a:endParaRPr lang="es-GT" sz="1400" dirty="0"/>
                    </a:p>
                  </a:txBody>
                  <a:tcPr>
                    <a:solidFill>
                      <a:schemeClr val="accent1">
                        <a:lumMod val="40000"/>
                        <a:lumOff val="60000"/>
                      </a:schemeClr>
                    </a:solidFill>
                  </a:tcPr>
                </a:tc>
                <a:tc rowSpan="2">
                  <a:txBody>
                    <a:bodyPr/>
                    <a:lstStyle/>
                    <a:p>
                      <a:r>
                        <a:rPr lang="es-MX" sz="1400" b="1" baseline="0" dirty="0" smtClean="0"/>
                        <a:t>Sujeto: </a:t>
                      </a:r>
                      <a:r>
                        <a:rPr lang="es-MX" sz="1400" kern="1200" baseline="0" dirty="0" smtClean="0">
                          <a:solidFill>
                            <a:schemeClr val="dk1"/>
                          </a:solidFill>
                          <a:latin typeface="+mn-lt"/>
                          <a:ea typeface="+mn-ea"/>
                          <a:cs typeface="+mn-cs"/>
                        </a:rPr>
                        <a:t>Entidades públicas a cargo del PAFFEC y actores locales.</a:t>
                      </a:r>
                    </a:p>
                    <a:p>
                      <a:endParaRPr lang="es-GT" sz="1400" b="1" baseline="0" dirty="0" smtClean="0"/>
                    </a:p>
                    <a:p>
                      <a:r>
                        <a:rPr lang="es-GT" sz="1400" b="1" baseline="0" dirty="0" smtClean="0"/>
                        <a:t>Objetivo: </a:t>
                      </a:r>
                      <a:r>
                        <a:rPr lang="es-GT" sz="1400" kern="1200" baseline="0" dirty="0" smtClean="0">
                          <a:solidFill>
                            <a:schemeClr val="dk1"/>
                          </a:solidFill>
                          <a:latin typeface="+mn-lt"/>
                          <a:ea typeface="+mn-ea"/>
                          <a:cs typeface="+mn-cs"/>
                        </a:rPr>
                        <a:t>Fortalecer capacidades institucionales, especialmente del SNER, para la ejecución del PAFFEC y su </a:t>
                      </a:r>
                      <a:r>
                        <a:rPr lang="es-GT" sz="1400" b="0" baseline="0" dirty="0" smtClean="0"/>
                        <a:t>a</a:t>
                      </a:r>
                      <a:r>
                        <a:rPr lang="es-GT" sz="1400" dirty="0" smtClean="0"/>
                        <a:t>rticulación territorial en los municipios.</a:t>
                      </a:r>
                    </a:p>
                    <a:p>
                      <a:endParaRPr lang="es-GT" sz="1400" dirty="0" smtClean="0"/>
                    </a:p>
                    <a:p>
                      <a:r>
                        <a:rPr lang="es-GT" sz="2000" b="1" dirty="0" smtClean="0"/>
                        <a:t>(IMPLICA TODO EL MAGA</a:t>
                      </a:r>
                      <a:r>
                        <a:rPr lang="es-GT" sz="1400" dirty="0" smtClean="0"/>
                        <a:t>)</a:t>
                      </a:r>
                      <a:endParaRPr lang="es-GT" sz="1400" dirty="0"/>
                    </a:p>
                  </a:txBody>
                  <a:tcPr>
                    <a:solidFill>
                      <a:schemeClr val="accent1">
                        <a:lumMod val="40000"/>
                        <a:lumOff val="60000"/>
                      </a:schemeClr>
                    </a:solidFill>
                  </a:tcPr>
                </a:tc>
              </a:tr>
              <a:tr h="1633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t>Población</a:t>
                      </a:r>
                      <a:r>
                        <a:rPr lang="es-GT" sz="1400" b="1" baseline="0" dirty="0" smtClean="0"/>
                        <a:t> Meta:</a:t>
                      </a:r>
                      <a:r>
                        <a:rPr lang="es-GT" sz="1400" baseline="0" dirty="0" smtClean="0"/>
                        <a:t> f</a:t>
                      </a:r>
                      <a:r>
                        <a:rPr lang="es-GT" sz="1400" dirty="0" smtClean="0"/>
                        <a:t>amilias campesina de subsistencia</a:t>
                      </a:r>
                    </a:p>
                    <a:p>
                      <a:endParaRPr lang="es-GT" sz="1400"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400" b="1" dirty="0" smtClean="0"/>
                        <a:t>Objetivo: </a:t>
                      </a:r>
                      <a:r>
                        <a:rPr lang="es-GT" sz="1400" dirty="0" smtClean="0"/>
                        <a:t>Asegurar disponibilidad de alimentos para</a:t>
                      </a:r>
                      <a:r>
                        <a:rPr lang="es-GT" sz="1400" baseline="0" dirty="0" smtClean="0"/>
                        <a:t> </a:t>
                      </a:r>
                      <a:r>
                        <a:rPr lang="es-GT" sz="1400" dirty="0" smtClean="0"/>
                        <a:t>autoconsumo e iniciar excedentes para abastecimiento</a:t>
                      </a:r>
                      <a:r>
                        <a:rPr lang="es-GT" sz="1400" baseline="0" dirty="0" smtClean="0"/>
                        <a:t> local</a:t>
                      </a:r>
                      <a:r>
                        <a:rPr lang="es-GT" sz="1400" dirty="0" smtClean="0"/>
                        <a:t>.</a:t>
                      </a:r>
                    </a:p>
                  </a:txBody>
                  <a:tcPr>
                    <a:solidFill>
                      <a:schemeClr val="accent1">
                        <a:lumMod val="40000"/>
                        <a:lumOff val="60000"/>
                      </a:schemeClr>
                    </a:solidFill>
                  </a:tcPr>
                </a:tc>
                <a:tc vMerge="1">
                  <a:txBody>
                    <a:bodyPr/>
                    <a:lstStyle/>
                    <a:p>
                      <a:endParaRPr lang="es-GT"/>
                    </a:p>
                  </a:txBody>
                  <a:tcPr/>
                </a:tc>
                <a:tc vMerge="1">
                  <a:txBody>
                    <a:bodyPr/>
                    <a:lstStyle/>
                    <a:p>
                      <a:endParaRPr lang="es-GT"/>
                    </a:p>
                  </a:txBody>
                  <a:tcPr/>
                </a:tc>
                <a:tc vMerge="1">
                  <a:txBody>
                    <a:bodyPr/>
                    <a:lstStyle/>
                    <a:p>
                      <a:endParaRPr lang="es-GT"/>
                    </a:p>
                  </a:txBody>
                  <a:tcPr/>
                </a:tc>
              </a:tr>
            </a:tbl>
          </a:graphicData>
        </a:graphic>
      </p:graphicFrame>
      <p:sp>
        <p:nvSpPr>
          <p:cNvPr id="8" name="Rectangle 47"/>
          <p:cNvSpPr>
            <a:spLocks noChangeArrowheads="1"/>
          </p:cNvSpPr>
          <p:nvPr/>
        </p:nvSpPr>
        <p:spPr bwMode="auto">
          <a:xfrm>
            <a:off x="0" y="1124744"/>
            <a:ext cx="9144000" cy="369332"/>
          </a:xfrm>
          <a:prstGeom prst="rect">
            <a:avLst/>
          </a:prstGeom>
          <a:solidFill>
            <a:schemeClr val="tx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GT" b="1" dirty="0" smtClean="0">
                <a:solidFill>
                  <a:srgbClr val="FFFF00"/>
                </a:solidFill>
                <a:latin typeface="Arial Narrow" pitchFamily="34" charset="0"/>
                <a:ea typeface="Calibri" pitchFamily="34" charset="0"/>
                <a:cs typeface="Arial" pitchFamily="34" charset="0"/>
              </a:rPr>
              <a:t>Contenido del PAFFEC:  Ejes de trabajo, población y objetivos </a:t>
            </a:r>
          </a:p>
        </p:txBody>
      </p:sp>
      <p:pic>
        <p:nvPicPr>
          <p:cNvPr id="7" name="Picture 2"/>
          <p:cNvPicPr>
            <a:picLocks noChangeAspect="1" noChangeArrowheads="1"/>
          </p:cNvPicPr>
          <p:nvPr/>
        </p:nvPicPr>
        <p:blipFill>
          <a:blip r:embed="rId3" cstate="print"/>
          <a:srcRect/>
          <a:stretch>
            <a:fillRect/>
          </a:stretch>
        </p:blipFill>
        <p:spPr bwMode="auto">
          <a:xfrm>
            <a:off x="0" y="0"/>
            <a:ext cx="1954163" cy="836712"/>
          </a:xfrm>
          <a:prstGeom prst="rect">
            <a:avLst/>
          </a:prstGeom>
          <a:noFill/>
          <a:ln w="9525">
            <a:noFill/>
            <a:miter lim="800000"/>
            <a:headEnd/>
            <a:tailEnd/>
          </a:ln>
        </p:spPr>
      </p:pic>
      <p:sp>
        <p:nvSpPr>
          <p:cNvPr id="9" name="8 CuadroTexto"/>
          <p:cNvSpPr txBox="1"/>
          <p:nvPr/>
        </p:nvSpPr>
        <p:spPr>
          <a:xfrm>
            <a:off x="2123728" y="44624"/>
            <a:ext cx="6840760" cy="1200329"/>
          </a:xfrm>
          <a:prstGeom prst="rect">
            <a:avLst/>
          </a:prstGeom>
          <a:noFill/>
        </p:spPr>
        <p:txBody>
          <a:bodyPr wrap="square" rtlCol="0">
            <a:spAutoFit/>
          </a:bodyPr>
          <a:lstStyle/>
          <a:p>
            <a:pPr algn="r"/>
            <a:r>
              <a:rPr lang="es-MX" b="1" dirty="0" smtClean="0">
                <a:solidFill>
                  <a:prstClr val="black"/>
                </a:solidFill>
              </a:rPr>
              <a:t>Meta estratégica del PAFFEC:  Contribuir en la disminución del 10% de desnutrición crónica con el mejoramiento </a:t>
            </a:r>
            <a:r>
              <a:rPr lang="es-MX" dirty="0" smtClean="0">
                <a:solidFill>
                  <a:prstClr val="white"/>
                </a:solidFill>
              </a:rPr>
              <a:t>de la agricultura familiar como parte de la economía campesina.</a:t>
            </a:r>
            <a:endParaRPr lang="es-GT" dirty="0">
              <a:solidFill>
                <a:prstClr val="white"/>
              </a:solidFill>
            </a:endParaRPr>
          </a:p>
        </p:txBody>
      </p:sp>
    </p:spTree>
    <p:extLst>
      <p:ext uri="{BB962C8B-B14F-4D97-AF65-F5344CB8AC3E}">
        <p14:creationId xmlns:p14="http://schemas.microsoft.com/office/powerpoint/2010/main" val="350265935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0" y="0"/>
            <a:ext cx="9144000" cy="6622136"/>
            <a:chOff x="0" y="38526"/>
            <a:chExt cx="9144000" cy="6622136"/>
          </a:xfrm>
        </p:grpSpPr>
        <p:sp>
          <p:nvSpPr>
            <p:cNvPr id="15" name="14 Rectángulo redondeado"/>
            <p:cNvSpPr/>
            <p:nvPr/>
          </p:nvSpPr>
          <p:spPr>
            <a:xfrm>
              <a:off x="3563888" y="3429000"/>
              <a:ext cx="5400600" cy="321471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GT">
                <a:solidFill>
                  <a:prstClr val="white"/>
                </a:solidFill>
              </a:endParaRPr>
            </a:p>
          </p:txBody>
        </p:sp>
        <p:sp>
          <p:nvSpPr>
            <p:cNvPr id="4" name="Rectangle 11"/>
            <p:cNvSpPr>
              <a:spLocks noChangeArrowheads="1"/>
            </p:cNvSpPr>
            <p:nvPr/>
          </p:nvSpPr>
          <p:spPr bwMode="auto">
            <a:xfrm>
              <a:off x="0" y="38526"/>
              <a:ext cx="9144000" cy="923330"/>
            </a:xfrm>
            <a:prstGeom prst="rect">
              <a:avLst/>
            </a:prstGeom>
            <a:solidFill>
              <a:schemeClr val="tx2">
                <a:lumMod val="7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GT" b="1" dirty="0" smtClean="0">
                  <a:solidFill>
                    <a:prstClr val="black"/>
                  </a:solidFill>
                  <a:ea typeface="Calibri" pitchFamily="34" charset="0"/>
                  <a:cs typeface="Arial" pitchFamily="34" charset="0"/>
                </a:rPr>
                <a:t>¿</a:t>
              </a:r>
              <a:r>
                <a:rPr lang="es-GT" b="1" dirty="0" smtClean="0">
                  <a:solidFill>
                    <a:srgbClr val="CAF278">
                      <a:lumMod val="20000"/>
                      <a:lumOff val="80000"/>
                    </a:srgbClr>
                  </a:solidFill>
                  <a:ea typeface="Calibri" pitchFamily="34" charset="0"/>
                  <a:cs typeface="Arial" pitchFamily="34" charset="0"/>
                </a:rPr>
                <a:t>Qué es PAFFEC?:</a:t>
              </a:r>
              <a:r>
                <a:rPr lang="es-GT" dirty="0" smtClean="0">
                  <a:solidFill>
                    <a:srgbClr val="CAF278">
                      <a:lumMod val="20000"/>
                      <a:lumOff val="80000"/>
                    </a:srgbClr>
                  </a:solidFill>
                  <a:ea typeface="Calibri" pitchFamily="34" charset="0"/>
                  <a:cs typeface="Arial" pitchFamily="34" charset="0"/>
                </a:rPr>
                <a:t>  </a:t>
              </a:r>
            </a:p>
            <a:p>
              <a:pPr marL="179388" indent="-179388" fontAlgn="base">
                <a:spcBef>
                  <a:spcPct val="0"/>
                </a:spcBef>
                <a:spcAft>
                  <a:spcPct val="0"/>
                </a:spcAft>
              </a:pPr>
              <a:r>
                <a:rPr lang="es-GT" sz="1600" dirty="0" smtClean="0">
                  <a:solidFill>
                    <a:srgbClr val="CAF278">
                      <a:lumMod val="20000"/>
                      <a:lumOff val="80000"/>
                    </a:srgbClr>
                  </a:solidFill>
                  <a:ea typeface="Calibri" pitchFamily="34" charset="0"/>
                  <a:cs typeface="Arial" pitchFamily="34" charset="0"/>
                </a:rPr>
                <a:t>Es hacer </a:t>
              </a:r>
              <a:r>
                <a:rPr lang="es-GT" b="1" dirty="0" smtClean="0">
                  <a:solidFill>
                    <a:srgbClr val="CAF278">
                      <a:lumMod val="20000"/>
                      <a:lumOff val="80000"/>
                    </a:srgbClr>
                  </a:solidFill>
                  <a:ea typeface="Calibri" pitchFamily="34" charset="0"/>
                  <a:cs typeface="Arial" pitchFamily="34" charset="0"/>
                </a:rPr>
                <a:t>Agricultura familiar</a:t>
              </a:r>
              <a:r>
                <a:rPr lang="es-GT" sz="1600" dirty="0" smtClean="0">
                  <a:solidFill>
                    <a:srgbClr val="CAF278">
                      <a:lumMod val="20000"/>
                      <a:lumOff val="80000"/>
                    </a:srgbClr>
                  </a:solidFill>
                  <a:ea typeface="Calibri" pitchFamily="34" charset="0"/>
                  <a:cs typeface="Arial" pitchFamily="34" charset="0"/>
                </a:rPr>
                <a:t> en el marco de la </a:t>
              </a:r>
              <a:r>
                <a:rPr lang="es-GT" b="1" dirty="0" smtClean="0">
                  <a:solidFill>
                    <a:srgbClr val="CAF278">
                      <a:lumMod val="20000"/>
                      <a:lumOff val="80000"/>
                    </a:srgbClr>
                  </a:solidFill>
                  <a:ea typeface="Calibri" pitchFamily="34" charset="0"/>
                  <a:cs typeface="Arial" pitchFamily="34" charset="0"/>
                </a:rPr>
                <a:t>Economía Campesina</a:t>
              </a:r>
              <a:r>
                <a:rPr lang="es-GT" sz="1600" dirty="0" smtClean="0">
                  <a:solidFill>
                    <a:srgbClr val="CAF278">
                      <a:lumMod val="20000"/>
                      <a:lumOff val="80000"/>
                    </a:srgbClr>
                  </a:solidFill>
                  <a:ea typeface="Calibri" pitchFamily="34" charset="0"/>
                  <a:cs typeface="Arial" pitchFamily="34" charset="0"/>
                </a:rPr>
                <a:t> </a:t>
              </a:r>
            </a:p>
            <a:p>
              <a:pPr marL="179388" indent="-179388" fontAlgn="base">
                <a:spcBef>
                  <a:spcPct val="0"/>
                </a:spcBef>
                <a:spcAft>
                  <a:spcPct val="0"/>
                </a:spcAft>
              </a:pPr>
              <a:r>
                <a:rPr lang="es-GT" sz="1600" dirty="0" smtClean="0">
                  <a:solidFill>
                    <a:srgbClr val="CAF278">
                      <a:lumMod val="20000"/>
                      <a:lumOff val="80000"/>
                    </a:srgbClr>
                  </a:solidFill>
                  <a:ea typeface="Calibri" pitchFamily="34" charset="0"/>
                  <a:cs typeface="Arial" pitchFamily="34" charset="0"/>
                </a:rPr>
                <a:t>(Aplicando enfoque territorial de PNDRI, POLSAN y Política Agropecuaria)</a:t>
              </a:r>
              <a:endParaRPr lang="es-GT" dirty="0" smtClean="0">
                <a:solidFill>
                  <a:srgbClr val="CAF278">
                    <a:lumMod val="20000"/>
                    <a:lumOff val="80000"/>
                  </a:srgbClr>
                </a:solidFill>
                <a:ea typeface="Calibri" pitchFamily="34" charset="0"/>
                <a:cs typeface="Arial" pitchFamily="34" charset="0"/>
              </a:endParaRPr>
            </a:p>
          </p:txBody>
        </p:sp>
        <p:grpSp>
          <p:nvGrpSpPr>
            <p:cNvPr id="3" name="17 Grupo"/>
            <p:cNvGrpSpPr/>
            <p:nvPr/>
          </p:nvGrpSpPr>
          <p:grpSpPr>
            <a:xfrm>
              <a:off x="179512" y="1399912"/>
              <a:ext cx="8661726" cy="5260750"/>
              <a:chOff x="179512" y="1399912"/>
              <a:chExt cx="8661726" cy="5260750"/>
            </a:xfrm>
          </p:grpSpPr>
          <p:sp>
            <p:nvSpPr>
              <p:cNvPr id="6" name="AutoShape 10"/>
              <p:cNvSpPr>
                <a:spLocks noChangeShapeType="1"/>
              </p:cNvSpPr>
              <p:nvPr/>
            </p:nvSpPr>
            <p:spPr bwMode="auto">
              <a:xfrm flipV="1">
                <a:off x="3173794" y="4300058"/>
                <a:ext cx="1402749" cy="548303"/>
              </a:xfrm>
              <a:prstGeom prst="straightConnector1">
                <a:avLst/>
              </a:prstGeom>
              <a:noFill/>
              <a:ln w="101600">
                <a:solidFill>
                  <a:schemeClr val="tx2">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s-GT">
                  <a:solidFill>
                    <a:prstClr val="black"/>
                  </a:solidFill>
                </a:endParaRPr>
              </a:p>
            </p:txBody>
          </p:sp>
          <p:sp>
            <p:nvSpPr>
              <p:cNvPr id="7" name="AutoShape 9"/>
              <p:cNvSpPr>
                <a:spLocks noChangeShapeType="1"/>
              </p:cNvSpPr>
              <p:nvPr/>
            </p:nvSpPr>
            <p:spPr bwMode="auto">
              <a:xfrm>
                <a:off x="3173794" y="5393554"/>
                <a:ext cx="655777" cy="314056"/>
              </a:xfrm>
              <a:prstGeom prst="straightConnector1">
                <a:avLst/>
              </a:prstGeom>
              <a:noFill/>
              <a:ln w="101600">
                <a:solidFill>
                  <a:schemeClr val="tx2">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s-GT">
                  <a:solidFill>
                    <a:prstClr val="black"/>
                  </a:solidFill>
                </a:endParaRPr>
              </a:p>
            </p:txBody>
          </p:sp>
          <p:sp>
            <p:nvSpPr>
              <p:cNvPr id="8" name="AutoShape 8"/>
              <p:cNvSpPr>
                <a:spLocks noChangeArrowheads="1"/>
              </p:cNvSpPr>
              <p:nvPr/>
            </p:nvSpPr>
            <p:spPr bwMode="auto">
              <a:xfrm rot="17995995">
                <a:off x="3393847" y="3820286"/>
                <a:ext cx="4263081" cy="141767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BBB59">
                  <a:alpha val="49001"/>
                </a:srgbClr>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s-GT">
                  <a:solidFill>
                    <a:prstClr val="black"/>
                  </a:solidFill>
                </a:endParaRPr>
              </a:p>
            </p:txBody>
          </p:sp>
          <p:sp>
            <p:nvSpPr>
              <p:cNvPr id="9" name="Text Box 7"/>
              <p:cNvSpPr txBox="1">
                <a:spLocks noChangeArrowheads="1"/>
              </p:cNvSpPr>
              <p:nvPr/>
            </p:nvSpPr>
            <p:spPr bwMode="auto">
              <a:xfrm>
                <a:off x="179512" y="1667326"/>
                <a:ext cx="4320480" cy="175400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GT" sz="2400" b="1" dirty="0" smtClean="0">
                    <a:solidFill>
                      <a:prstClr val="black"/>
                    </a:solidFill>
                    <a:ea typeface="Calibri" pitchFamily="34" charset="0"/>
                    <a:cs typeface="Arial" pitchFamily="34" charset="0"/>
                  </a:rPr>
                  <a:t>Cómo</a:t>
                </a:r>
                <a:r>
                  <a:rPr lang="es-GT" b="1" dirty="0" smtClean="0">
                    <a:solidFill>
                      <a:prstClr val="black"/>
                    </a:solidFill>
                    <a:ea typeface="Calibri" pitchFamily="34" charset="0"/>
                    <a:cs typeface="Arial" pitchFamily="34" charset="0"/>
                  </a:rPr>
                  <a:t>:  Apoyando a sujeto priorizado de la PNDRI y Plan Hambre Cero </a:t>
                </a:r>
              </a:p>
              <a:p>
                <a:pPr fontAlgn="base">
                  <a:spcBef>
                    <a:spcPct val="0"/>
                  </a:spcBef>
                  <a:spcAft>
                    <a:spcPct val="0"/>
                  </a:spcAft>
                </a:pPr>
                <a:r>
                  <a:rPr lang="es-GT" sz="1400" b="1" i="1" dirty="0" smtClean="0">
                    <a:solidFill>
                      <a:prstClr val="black"/>
                    </a:solidFill>
                    <a:ea typeface="Calibri" pitchFamily="34" charset="0"/>
                    <a:cs typeface="Arial" pitchFamily="34" charset="0"/>
                  </a:rPr>
                  <a:t>(Población meta priorizada:  familias campesinas en Infra, subsistencia y excedentarias)</a:t>
                </a:r>
                <a:endParaRPr lang="es-GT" sz="1400" b="1" i="1" dirty="0" smtClean="0">
                  <a:solidFill>
                    <a:prstClr val="black"/>
                  </a:solidFill>
                  <a:latin typeface="Arial" pitchFamily="34" charset="0"/>
                  <a:cs typeface="Arial" pitchFamily="34" charset="0"/>
                </a:endParaRPr>
              </a:p>
            </p:txBody>
          </p:sp>
          <p:sp>
            <p:nvSpPr>
              <p:cNvPr id="10" name="Text Box 6"/>
              <p:cNvSpPr txBox="1">
                <a:spLocks noChangeArrowheads="1"/>
              </p:cNvSpPr>
              <p:nvPr/>
            </p:nvSpPr>
            <p:spPr bwMode="auto">
              <a:xfrm>
                <a:off x="487679" y="4721909"/>
                <a:ext cx="2525279" cy="133790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GT" sz="2000" b="1" dirty="0" smtClean="0">
                    <a:solidFill>
                      <a:prstClr val="black"/>
                    </a:solidFill>
                    <a:ea typeface="Calibri" pitchFamily="34" charset="0"/>
                    <a:cs typeface="Arial" pitchFamily="34" charset="0"/>
                  </a:rPr>
                  <a:t>En qué:</a:t>
                </a:r>
                <a:r>
                  <a:rPr lang="es-GT" sz="1600" b="1" dirty="0" smtClean="0">
                    <a:solidFill>
                      <a:prstClr val="black"/>
                    </a:solidFill>
                    <a:ea typeface="Calibri" pitchFamily="34" charset="0"/>
                    <a:cs typeface="Arial" pitchFamily="34" charset="0"/>
                  </a:rPr>
                  <a:t>  En mejorar sus sistemas alimentarios y oportunidades de mercado</a:t>
                </a:r>
                <a:endParaRPr lang="es-GT" sz="3600" b="1" dirty="0" smtClean="0">
                  <a:solidFill>
                    <a:prstClr val="black"/>
                  </a:solidFill>
                  <a:latin typeface="Arial" pitchFamily="34" charset="0"/>
                  <a:cs typeface="Arial" pitchFamily="34" charset="0"/>
                </a:endParaRPr>
              </a:p>
            </p:txBody>
          </p:sp>
          <p:sp>
            <p:nvSpPr>
              <p:cNvPr id="11" name="Text Box 5"/>
              <p:cNvSpPr txBox="1">
                <a:spLocks noChangeArrowheads="1"/>
              </p:cNvSpPr>
              <p:nvPr/>
            </p:nvSpPr>
            <p:spPr bwMode="auto">
              <a:xfrm>
                <a:off x="3851955" y="5072242"/>
                <a:ext cx="4592924" cy="100021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MX" sz="1400" b="1" dirty="0" smtClean="0">
                    <a:solidFill>
                      <a:prstClr val="black"/>
                    </a:solidFill>
                    <a:ea typeface="Calibri" pitchFamily="34" charset="0"/>
                    <a:cs typeface="Arial" pitchFamily="34" charset="0"/>
                  </a:rPr>
                  <a:t>Mejorando sistemas de producción de alimentos de familias campesinas de infra y subsistencia, garantizando </a:t>
                </a:r>
                <a:r>
                  <a:rPr lang="es-MX" sz="1500" b="1" i="1" dirty="0" smtClean="0">
                    <a:solidFill>
                      <a:prstClr val="black"/>
                    </a:solidFill>
                    <a:ea typeface="Calibri" pitchFamily="34" charset="0"/>
                    <a:cs typeface="Arial" pitchFamily="34" charset="0"/>
                  </a:rPr>
                  <a:t>autoconsumo, dieta variada y movimiento a condición excedentaria</a:t>
                </a:r>
                <a:r>
                  <a:rPr lang="es-MX" sz="1400" b="1" i="1" dirty="0" smtClean="0">
                    <a:solidFill>
                      <a:prstClr val="black"/>
                    </a:solidFill>
                    <a:ea typeface="Calibri" pitchFamily="34" charset="0"/>
                    <a:cs typeface="Arial" pitchFamily="34" charset="0"/>
                  </a:rPr>
                  <a:t>. </a:t>
                </a:r>
                <a:endParaRPr lang="es-MX" sz="3600" b="1" i="1" dirty="0" smtClean="0">
                  <a:solidFill>
                    <a:prstClr val="black"/>
                  </a:solidFill>
                  <a:latin typeface="Arial" pitchFamily="34" charset="0"/>
                  <a:cs typeface="Arial" pitchFamily="34" charset="0"/>
                </a:endParaRPr>
              </a:p>
            </p:txBody>
          </p:sp>
          <p:sp>
            <p:nvSpPr>
              <p:cNvPr id="12" name="Text Box 4"/>
              <p:cNvSpPr txBox="1">
                <a:spLocks noChangeArrowheads="1"/>
              </p:cNvSpPr>
              <p:nvPr/>
            </p:nvSpPr>
            <p:spPr bwMode="auto">
              <a:xfrm>
                <a:off x="4576542" y="3573479"/>
                <a:ext cx="3852584" cy="121269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MX" sz="1400" b="1" dirty="0" smtClean="0">
                    <a:solidFill>
                      <a:prstClr val="black"/>
                    </a:solidFill>
                    <a:ea typeface="Calibri" pitchFamily="34" charset="0"/>
                    <a:cs typeface="Arial" pitchFamily="34" charset="0"/>
                  </a:rPr>
                  <a:t>Consolidando sistemas familiares con producción excedentaria de alimentos y su acceso a cadenas  de valor y mejora de ingresos </a:t>
                </a:r>
                <a:r>
                  <a:rPr lang="es-MX" sz="1500" b="1" dirty="0" smtClean="0">
                    <a:solidFill>
                      <a:prstClr val="black"/>
                    </a:solidFill>
                    <a:ea typeface="Calibri" pitchFamily="34" charset="0"/>
                    <a:cs typeface="Arial" pitchFamily="34" charset="0"/>
                  </a:rPr>
                  <a:t>(</a:t>
                </a:r>
                <a:r>
                  <a:rPr lang="es-MX" sz="1500" b="1" i="1" dirty="0" smtClean="0">
                    <a:solidFill>
                      <a:prstClr val="black"/>
                    </a:solidFill>
                    <a:ea typeface="Calibri" pitchFamily="34" charset="0"/>
                    <a:cs typeface="Arial" pitchFamily="34" charset="0"/>
                  </a:rPr>
                  <a:t>alcanzar SAN y reducir pobreza).</a:t>
                </a:r>
                <a:endParaRPr lang="es-MX" sz="1500" b="1" i="1" dirty="0" smtClean="0">
                  <a:solidFill>
                    <a:prstClr val="black"/>
                  </a:solidFill>
                  <a:latin typeface="Arial" pitchFamily="34" charset="0"/>
                  <a:cs typeface="Arial" pitchFamily="34" charset="0"/>
                </a:endParaRPr>
              </a:p>
            </p:txBody>
          </p:sp>
          <p:sp>
            <p:nvSpPr>
              <p:cNvPr id="13" name="Text Box 3"/>
              <p:cNvSpPr txBox="1">
                <a:spLocks noChangeArrowheads="1"/>
              </p:cNvSpPr>
              <p:nvPr/>
            </p:nvSpPr>
            <p:spPr bwMode="auto">
              <a:xfrm>
                <a:off x="4788024" y="1399912"/>
                <a:ext cx="4053214" cy="127552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r>
                  <a:rPr lang="es-MX" sz="2400" b="1" dirty="0" smtClean="0">
                    <a:solidFill>
                      <a:prstClr val="black"/>
                    </a:solidFill>
                    <a:ea typeface="Calibri" pitchFamily="34" charset="0"/>
                    <a:cs typeface="Arial" pitchFamily="34" charset="0"/>
                  </a:rPr>
                  <a:t>Para:</a:t>
                </a:r>
                <a:r>
                  <a:rPr lang="es-MX" sz="1600" b="1" dirty="0" smtClean="0">
                    <a:solidFill>
                      <a:prstClr val="black"/>
                    </a:solidFill>
                    <a:ea typeface="Calibri" pitchFamily="34" charset="0"/>
                    <a:cs typeface="Arial" pitchFamily="34" charset="0"/>
                  </a:rPr>
                  <a:t>  Provocar </a:t>
                </a:r>
                <a:r>
                  <a:rPr lang="es-MX" sz="1600" b="1" i="1" dirty="0" smtClean="0">
                    <a:solidFill>
                      <a:prstClr val="black"/>
                    </a:solidFill>
                    <a:ea typeface="Calibri" pitchFamily="34" charset="0"/>
                    <a:cs typeface="Arial" pitchFamily="34" charset="0"/>
                  </a:rPr>
                  <a:t>movilidad </a:t>
                </a:r>
                <a:r>
                  <a:rPr lang="es-MX" sz="1600" b="1" dirty="0" smtClean="0">
                    <a:solidFill>
                      <a:prstClr val="black"/>
                    </a:solidFill>
                    <a:ea typeface="Calibri" pitchFamily="34" charset="0"/>
                    <a:cs typeface="Arial" pitchFamily="34" charset="0"/>
                  </a:rPr>
                  <a:t>ascendente de familias campesinas de infra y subsistencia a excedencia de producción de alimentos</a:t>
                </a:r>
              </a:p>
            </p:txBody>
          </p:sp>
          <p:sp>
            <p:nvSpPr>
              <p:cNvPr id="14" name="AutoShape 2"/>
              <p:cNvSpPr>
                <a:spLocks noChangeArrowheads="1"/>
              </p:cNvSpPr>
              <p:nvPr/>
            </p:nvSpPr>
            <p:spPr bwMode="auto">
              <a:xfrm rot="5400000">
                <a:off x="1239434" y="3891711"/>
                <a:ext cx="1012650" cy="348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75000"/>
                </a:schemeClr>
              </a:solidFill>
              <a:ln w="38100">
                <a:solidFill>
                  <a:schemeClr val="tx2">
                    <a:lumMod val="75000"/>
                  </a:schemeClr>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s-GT">
                  <a:solidFill>
                    <a:prstClr val="black"/>
                  </a:solidFill>
                </a:endParaRPr>
              </a:p>
            </p:txBody>
          </p:sp>
        </p:grpSp>
        <p:sp>
          <p:nvSpPr>
            <p:cNvPr id="16" name="15 CuadroTexto"/>
            <p:cNvSpPr txBox="1"/>
            <p:nvPr/>
          </p:nvSpPr>
          <p:spPr>
            <a:xfrm rot="16200000">
              <a:off x="6463977" y="4465981"/>
              <a:ext cx="430887" cy="3786214"/>
            </a:xfrm>
            <a:prstGeom prst="rect">
              <a:avLst/>
            </a:prstGeom>
            <a:noFill/>
          </p:spPr>
          <p:txBody>
            <a:bodyPr vert="vert" wrap="square" rtlCol="0">
              <a:spAutoFit/>
            </a:bodyPr>
            <a:lstStyle/>
            <a:p>
              <a:pPr algn="ctr"/>
              <a:r>
                <a:rPr lang="es-MX" sz="1600" dirty="0" smtClean="0">
                  <a:solidFill>
                    <a:prstClr val="black"/>
                  </a:solidFill>
                </a:rPr>
                <a:t>Definido y articulado en el territorio</a:t>
              </a:r>
              <a:endParaRPr lang="es-GT" sz="1600" dirty="0">
                <a:solidFill>
                  <a:prstClr val="black"/>
                </a:solidFill>
              </a:endParaRPr>
            </a:p>
          </p:txBody>
        </p:sp>
        <p:sp>
          <p:nvSpPr>
            <p:cNvPr id="17" name="AutoShape 2"/>
            <p:cNvSpPr>
              <a:spLocks noChangeArrowheads="1"/>
            </p:cNvSpPr>
            <p:nvPr/>
          </p:nvSpPr>
          <p:spPr bwMode="auto">
            <a:xfrm rot="5400000">
              <a:off x="1512073" y="962573"/>
              <a:ext cx="476252" cy="35719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75000"/>
              </a:schemeClr>
            </a:solidFill>
            <a:ln w="38100">
              <a:solidFill>
                <a:schemeClr val="tx2">
                  <a:lumMod val="75000"/>
                </a:schemeClr>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s-GT">
                <a:solidFill>
                  <a:prstClr val="white"/>
                </a:solidFill>
              </a:endParaRPr>
            </a:p>
          </p:txBody>
        </p:sp>
      </p:grpSp>
    </p:spTree>
    <p:extLst>
      <p:ext uri="{BB962C8B-B14F-4D97-AF65-F5344CB8AC3E}">
        <p14:creationId xmlns:p14="http://schemas.microsoft.com/office/powerpoint/2010/main" val="38954184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extLst>
              <p:ext uri="{D42A27DB-BD31-4B8C-83A1-F6EECF244321}">
                <p14:modId xmlns:p14="http://schemas.microsoft.com/office/powerpoint/2010/main" val="3270464633"/>
              </p:ext>
            </p:extLst>
          </p:nvPr>
        </p:nvGraphicFramePr>
        <p:xfrm>
          <a:off x="107504" y="855584"/>
          <a:ext cx="9036496" cy="6832500"/>
        </p:xfrm>
        <a:graphic>
          <a:graphicData uri="http://schemas.openxmlformats.org/drawingml/2006/table">
            <a:tbl>
              <a:tblPr firstRow="1">
                <a:tableStyleId>{3C2FFA5D-87B4-456A-9821-1D502468CF0F}</a:tableStyleId>
              </a:tblPr>
              <a:tblGrid>
                <a:gridCol w="1764295"/>
                <a:gridCol w="2916225"/>
                <a:gridCol w="4355976"/>
              </a:tblGrid>
              <a:tr h="41310">
                <a:tc>
                  <a:txBody>
                    <a:bodyPr/>
                    <a:lstStyle/>
                    <a:p>
                      <a:pPr algn="ctr" fontAlgn="ctr"/>
                      <a:r>
                        <a:rPr lang="es-ES" sz="1400" u="none" strike="noStrike" dirty="0" smtClean="0"/>
                        <a:t>Sujeto priorizado</a:t>
                      </a:r>
                      <a:r>
                        <a:rPr lang="es-ES" sz="1400" u="none" strike="noStrike" baseline="0" dirty="0" smtClean="0"/>
                        <a:t>/ Objetivo </a:t>
                      </a:r>
                      <a:endParaRPr lang="es-ES" sz="1400" u="none" strike="noStrike" dirty="0" smtClean="0"/>
                    </a:p>
                  </a:txBody>
                  <a:tcPr marL="1245" marR="1245" marT="1245" marB="0" anchor="ctr"/>
                </a:tc>
                <a:tc>
                  <a:txBody>
                    <a:bodyPr/>
                    <a:lstStyle/>
                    <a:p>
                      <a:pPr algn="ctr" fontAlgn="ctr"/>
                      <a:r>
                        <a:rPr lang="es-ES" sz="1400" b="1" i="0" u="none" strike="noStrike" dirty="0" smtClean="0">
                          <a:solidFill>
                            <a:schemeClr val="bg1"/>
                          </a:solidFill>
                          <a:latin typeface="+mn-lt"/>
                        </a:rPr>
                        <a:t>Resultados esperados</a:t>
                      </a:r>
                      <a:endParaRPr lang="es-ES" sz="1400" b="1" i="0" u="none" strike="noStrike" dirty="0">
                        <a:solidFill>
                          <a:schemeClr val="bg1"/>
                        </a:solidFill>
                        <a:latin typeface="Calibri"/>
                      </a:endParaRPr>
                    </a:p>
                  </a:txBody>
                  <a:tcPr marL="1245" marR="1245" marT="1245" marB="0" anchor="ctr">
                    <a:solidFill>
                      <a:schemeClr val="tx2">
                        <a:lumMod val="60000"/>
                        <a:lumOff val="40000"/>
                      </a:schemeClr>
                    </a:solidFill>
                  </a:tcPr>
                </a:tc>
                <a:tc>
                  <a:txBody>
                    <a:bodyPr/>
                    <a:lstStyle/>
                    <a:p>
                      <a:pPr algn="ctr" fontAlgn="ctr"/>
                      <a:r>
                        <a:rPr lang="es-ES" sz="1400" b="1" i="0" u="none" strike="noStrike" dirty="0" smtClean="0">
                          <a:solidFill>
                            <a:schemeClr val="bg1"/>
                          </a:solidFill>
                          <a:latin typeface="+mn-lt"/>
                        </a:rPr>
                        <a:t>Menú</a:t>
                      </a:r>
                      <a:r>
                        <a:rPr lang="es-ES" sz="1400" b="1" i="0" u="none" strike="noStrike" baseline="0" dirty="0" smtClean="0">
                          <a:solidFill>
                            <a:schemeClr val="bg1"/>
                          </a:solidFill>
                          <a:latin typeface="+mn-lt"/>
                        </a:rPr>
                        <a:t> de Opciones</a:t>
                      </a:r>
                      <a:endParaRPr lang="es-ES" sz="1400" b="1" i="0" u="none" strike="noStrike" dirty="0">
                        <a:solidFill>
                          <a:schemeClr val="bg1"/>
                        </a:solidFill>
                        <a:latin typeface="Calibri"/>
                      </a:endParaRPr>
                    </a:p>
                  </a:txBody>
                  <a:tcPr marL="1245" marR="1245" marT="1245" marB="0" anchor="ctr">
                    <a:solidFill>
                      <a:schemeClr val="tx2">
                        <a:lumMod val="40000"/>
                        <a:lumOff val="60000"/>
                      </a:schemeClr>
                    </a:solidFill>
                  </a:tcPr>
                </a:tc>
              </a:tr>
              <a:tr h="160544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ES" sz="1200" b="1" i="0" u="none" strike="noStrike" dirty="0" smtClean="0">
                          <a:solidFill>
                            <a:schemeClr val="dk1"/>
                          </a:solidFill>
                          <a:latin typeface="+mn-lt"/>
                        </a:rPr>
                        <a:t>Familias en infra subsistencia</a:t>
                      </a:r>
                      <a:r>
                        <a:rPr lang="es-ES" sz="1200" b="0" i="0" u="none" strike="noStrike" dirty="0" smtClean="0">
                          <a:solidFill>
                            <a:schemeClr val="dk1"/>
                          </a:solidFill>
                          <a:latin typeface="+mn-lt"/>
                        </a:rPr>
                        <a:t>:  </a:t>
                      </a:r>
                      <a:r>
                        <a:rPr lang="es-GT" sz="1200" baseline="0" dirty="0" smtClean="0"/>
                        <a:t>Estabilizar sus sistemas de producción de autoconsumo, superando INSAN de manera sostenible</a:t>
                      </a:r>
                    </a:p>
                    <a:p>
                      <a:pPr algn="l" fontAlgn="t"/>
                      <a:endParaRPr lang="es-ES" sz="1200" b="0" i="0" u="none" strike="noStrike" dirty="0">
                        <a:solidFill>
                          <a:srgbClr val="000000"/>
                        </a:solidFill>
                        <a:latin typeface="Calibri"/>
                      </a:endParaRPr>
                    </a:p>
                  </a:txBody>
                  <a:tcPr marL="36000" marR="36000" marT="1245" marB="0"/>
                </a:tc>
                <a:tc>
                  <a:txBody>
                    <a:bodyPr/>
                    <a:lstStyle/>
                    <a:p>
                      <a:pPr marL="88900" indent="-88900" algn="l" fontAlgn="t">
                        <a:buFont typeface="Arial" pitchFamily="34" charset="0"/>
                        <a:buChar char="•"/>
                      </a:pPr>
                      <a:r>
                        <a:rPr lang="es-GT" sz="1200" b="0" i="0" u="none" strike="noStrike" dirty="0" smtClean="0">
                          <a:solidFill>
                            <a:srgbClr val="000000"/>
                          </a:solidFill>
                          <a:latin typeface="Calibri"/>
                        </a:rPr>
                        <a:t>Mejoramiento del sistema milpa con prácticas</a:t>
                      </a:r>
                      <a:r>
                        <a:rPr lang="es-GT" sz="1200" b="0" i="0" u="none" strike="noStrike" baseline="0" dirty="0" smtClean="0">
                          <a:solidFill>
                            <a:srgbClr val="000000"/>
                          </a:solidFill>
                          <a:latin typeface="Calibri"/>
                        </a:rPr>
                        <a:t> de producción, diversificación y </a:t>
                      </a:r>
                      <a:r>
                        <a:rPr lang="es-GT" sz="1200" b="0" i="0" u="none" strike="noStrike" dirty="0" smtClean="0">
                          <a:solidFill>
                            <a:srgbClr val="000000"/>
                          </a:solidFill>
                          <a:latin typeface="Calibri"/>
                        </a:rPr>
                        <a:t>post cosecha.</a:t>
                      </a:r>
                    </a:p>
                    <a:p>
                      <a:pPr marL="88900" indent="-88900" algn="l" fontAlgn="t">
                        <a:buFont typeface="Arial" pitchFamily="34" charset="0"/>
                        <a:buChar char="•"/>
                      </a:pPr>
                      <a:r>
                        <a:rPr lang="es-GT" sz="1200" b="1" i="0" u="none" strike="noStrike" dirty="0" smtClean="0">
                          <a:solidFill>
                            <a:srgbClr val="000000"/>
                          </a:solidFill>
                          <a:latin typeface="Calibri"/>
                        </a:rPr>
                        <a:t>Mejoramiento</a:t>
                      </a:r>
                      <a:r>
                        <a:rPr lang="es-GT" sz="1200" b="1" i="0" u="none" strike="noStrike" baseline="0" dirty="0" smtClean="0">
                          <a:solidFill>
                            <a:srgbClr val="000000"/>
                          </a:solidFill>
                          <a:latin typeface="Calibri"/>
                        </a:rPr>
                        <a:t> de  agricultura de patio y hogar saludable  con prácticas de huertos, sanidad y producción pecuaria y  alimentario nutricionales.</a:t>
                      </a:r>
                    </a:p>
                    <a:p>
                      <a:pPr marL="88900" indent="-88900" algn="l" fontAlgn="t">
                        <a:buFont typeface="Arial" pitchFamily="34" charset="0"/>
                        <a:buChar char="•"/>
                      </a:pPr>
                      <a:r>
                        <a:rPr lang="es-GT" sz="1200" b="0" i="0" u="none" strike="noStrike" baseline="0" dirty="0" smtClean="0">
                          <a:solidFill>
                            <a:srgbClr val="000000"/>
                          </a:solidFill>
                          <a:latin typeface="Calibri"/>
                        </a:rPr>
                        <a:t>Manejo adecuado de agua  y suelos con prácticas de cosecha, reciclaje y agroecología.</a:t>
                      </a:r>
                      <a:endParaRPr lang="es-GT" sz="1200" b="0" i="0" u="none" strike="noStrike" dirty="0">
                        <a:solidFill>
                          <a:srgbClr val="000000"/>
                        </a:solidFill>
                        <a:latin typeface="Calibri"/>
                      </a:endParaRPr>
                    </a:p>
                  </a:txBody>
                  <a:tcPr marL="1245" marR="1245" marT="1245" marB="0"/>
                </a:tc>
                <a:tc>
                  <a:txBody>
                    <a:bodyPr/>
                    <a:lstStyle/>
                    <a:p>
                      <a:pPr marL="88900" indent="-88900" algn="l" fontAlgn="t">
                        <a:buFont typeface="Arial" pitchFamily="34" charset="0"/>
                        <a:buChar char="•"/>
                      </a:pPr>
                      <a:r>
                        <a:rPr lang="es-MX" sz="1200" b="0" i="0" u="none" strike="noStrike" dirty="0" smtClean="0">
                          <a:solidFill>
                            <a:srgbClr val="000000"/>
                          </a:solidFill>
                          <a:latin typeface="Calibri"/>
                        </a:rPr>
                        <a:t>Asistencia técnica y capacitación (gestión familiar</a:t>
                      </a:r>
                      <a:r>
                        <a:rPr lang="es-MX" sz="1200" b="0" i="0" u="none" strike="noStrike" baseline="0" dirty="0" smtClean="0">
                          <a:solidFill>
                            <a:srgbClr val="000000"/>
                          </a:solidFill>
                          <a:latin typeface="Calibri"/>
                        </a:rPr>
                        <a:t> de demandas, planes grupales de mejoramiento productivo de agricultura familiar </a:t>
                      </a:r>
                      <a:r>
                        <a:rPr lang="es-MX" sz="1200" b="0" i="0" u="none" strike="noStrike" baseline="0" dirty="0" smtClean="0">
                          <a:solidFill>
                            <a:srgbClr val="000000"/>
                          </a:solidFill>
                          <a:latin typeface="+mn-lt"/>
                        </a:rPr>
                        <a:t>-Extensión-</a:t>
                      </a:r>
                      <a:r>
                        <a:rPr lang="es-MX" sz="1200" b="0" i="0" u="none" strike="noStrike" baseline="0" dirty="0" smtClean="0">
                          <a:solidFill>
                            <a:srgbClr val="000000"/>
                          </a:solidFill>
                          <a:latin typeface="Calibri"/>
                        </a:rPr>
                        <a:t>).</a:t>
                      </a:r>
                      <a:endParaRPr lang="es-GT" sz="1200" b="0" i="0" u="none" strike="noStrike" dirty="0" smtClean="0">
                        <a:solidFill>
                          <a:srgbClr val="000000"/>
                        </a:solidFill>
                        <a:latin typeface="Calibri"/>
                      </a:endParaRPr>
                    </a:p>
                    <a:p>
                      <a:pPr marL="88900" indent="-88900" algn="l" fontAlgn="t">
                        <a:buFont typeface="Arial" pitchFamily="34" charset="0"/>
                        <a:buChar char="•"/>
                      </a:pPr>
                      <a:r>
                        <a:rPr lang="es-GT" sz="1200" b="0" i="0" u="none" strike="noStrike" dirty="0" smtClean="0">
                          <a:solidFill>
                            <a:srgbClr val="000000"/>
                          </a:solidFill>
                          <a:latin typeface="Calibri"/>
                        </a:rPr>
                        <a:t>Dotación de insumos para prácticas (semillas</a:t>
                      </a:r>
                      <a:r>
                        <a:rPr lang="es-GT" sz="1200" b="0" i="0" u="none" strike="noStrike" baseline="0" dirty="0" smtClean="0">
                          <a:solidFill>
                            <a:srgbClr val="000000"/>
                          </a:solidFill>
                          <a:latin typeface="Calibri"/>
                        </a:rPr>
                        <a:t>  y materiales vegetativos, biológicos y medicamentos para sanidad y producción pecuaria, fertilizantes orgánicos y químicos).</a:t>
                      </a:r>
                    </a:p>
                    <a:p>
                      <a:pPr marL="88900" indent="-88900" algn="l" fontAlgn="t">
                        <a:buFont typeface="Arial" pitchFamily="34" charset="0"/>
                        <a:buChar char="•"/>
                      </a:pPr>
                      <a:r>
                        <a:rPr lang="es-GT" sz="1200" b="1" i="0" u="none" strike="noStrike" baseline="0" dirty="0" smtClean="0">
                          <a:solidFill>
                            <a:srgbClr val="000000"/>
                          </a:solidFill>
                          <a:latin typeface="Calibri"/>
                        </a:rPr>
                        <a:t>Equipamientos básicos familiares para </a:t>
                      </a:r>
                      <a:r>
                        <a:rPr lang="es-GT" sz="1200" b="1" i="0" u="none" strike="noStrike" baseline="0" dirty="0" err="1" smtClean="0">
                          <a:solidFill>
                            <a:srgbClr val="000000"/>
                          </a:solidFill>
                          <a:latin typeface="Calibri"/>
                        </a:rPr>
                        <a:t>postcosecha</a:t>
                      </a:r>
                      <a:r>
                        <a:rPr lang="es-GT" sz="1200" b="1" i="0" u="none" strike="noStrike" baseline="0" dirty="0" smtClean="0">
                          <a:solidFill>
                            <a:srgbClr val="000000"/>
                          </a:solidFill>
                          <a:latin typeface="+mn-lt"/>
                        </a:rPr>
                        <a:t>,  cosecha y reciclaje de agua, sanidad y estructuras pecuarias familiares y mejoramiento del hogar,  herramientas diversas. </a:t>
                      </a:r>
                      <a:endParaRPr lang="es-GT" sz="1200" b="1" i="0" u="none" strike="noStrike" baseline="0" dirty="0" smtClean="0">
                        <a:solidFill>
                          <a:srgbClr val="000000"/>
                        </a:solidFill>
                        <a:latin typeface="Calibri"/>
                      </a:endParaRPr>
                    </a:p>
                  </a:txBody>
                  <a:tcPr marL="1245" marR="1245" marT="1245" marB="0"/>
                </a:tc>
              </a:tr>
              <a:tr h="1625511">
                <a:tc>
                  <a:txBody>
                    <a:bodyPr/>
                    <a:lstStyle/>
                    <a:p>
                      <a:pPr algn="l" fontAlgn="t"/>
                      <a:r>
                        <a:rPr lang="es-GT" sz="1200" b="1" i="0" u="none" strike="noStrike" dirty="0" smtClean="0">
                          <a:solidFill>
                            <a:schemeClr val="dk1"/>
                          </a:solidFill>
                          <a:latin typeface="+mn-lt"/>
                        </a:rPr>
                        <a:t>Familias en subsistencia</a:t>
                      </a:r>
                      <a:r>
                        <a:rPr lang="es-GT" sz="1200" b="0" i="0" u="none" strike="noStrike" dirty="0" smtClean="0">
                          <a:solidFill>
                            <a:schemeClr val="dk1"/>
                          </a:solidFill>
                          <a:latin typeface="+mn-lt"/>
                        </a:rPr>
                        <a:t>:</a:t>
                      </a:r>
                    </a:p>
                    <a:p>
                      <a:pPr algn="l" fontAlgn="t"/>
                      <a:r>
                        <a:rPr lang="es-GT" sz="1200" dirty="0" smtClean="0"/>
                        <a:t>Asegurar disponibilidad de alimentos para</a:t>
                      </a:r>
                      <a:r>
                        <a:rPr lang="es-GT" sz="1200" baseline="0" dirty="0" smtClean="0"/>
                        <a:t> </a:t>
                      </a:r>
                      <a:r>
                        <a:rPr lang="es-GT" sz="1200" dirty="0" smtClean="0"/>
                        <a:t>autoconsumo e iniciar excedentes para abastecimiento</a:t>
                      </a:r>
                      <a:r>
                        <a:rPr lang="es-GT" sz="1200" baseline="0" dirty="0" smtClean="0"/>
                        <a:t> local</a:t>
                      </a:r>
                      <a:r>
                        <a:rPr lang="es-GT" sz="1200" dirty="0" smtClean="0"/>
                        <a:t>.</a:t>
                      </a:r>
                      <a:endParaRPr lang="es-GT" sz="1200" b="0" i="0" u="none" strike="noStrike" dirty="0">
                        <a:solidFill>
                          <a:srgbClr val="000000"/>
                        </a:solidFill>
                        <a:latin typeface="Calibri"/>
                      </a:endParaRPr>
                    </a:p>
                  </a:txBody>
                  <a:tcPr marL="36000" marR="36000" marT="1245" marB="0"/>
                </a:tc>
                <a:tc>
                  <a:txBody>
                    <a:bodyPr/>
                    <a:lstStyle/>
                    <a:p>
                      <a:pPr marL="88900" indent="-88900" algn="l" fontAlgn="t">
                        <a:buFont typeface="Arial" pitchFamily="34" charset="0"/>
                        <a:buChar char="•"/>
                      </a:pPr>
                      <a:r>
                        <a:rPr lang="es-GT" sz="1200" u="none" strike="noStrike" dirty="0" smtClean="0"/>
                        <a:t>Aumento de productividad del sistema  familiar</a:t>
                      </a:r>
                      <a:r>
                        <a:rPr lang="es-GT" sz="1200" u="none" strike="noStrike" baseline="0" dirty="0" smtClean="0"/>
                        <a:t> </a:t>
                      </a:r>
                      <a:r>
                        <a:rPr lang="es-GT" sz="1200" u="none" strike="noStrike" dirty="0" smtClean="0"/>
                        <a:t>de producción de milpa y patio con uso de semillas más productivas, control</a:t>
                      </a:r>
                      <a:r>
                        <a:rPr lang="es-GT" sz="1200" u="none" strike="noStrike" baseline="0" dirty="0" smtClean="0"/>
                        <a:t> de plagas y enfermedades y mejoramiento de la humedad y fertilidad de suelos.</a:t>
                      </a:r>
                    </a:p>
                    <a:p>
                      <a:pPr marL="88900" indent="-88900" algn="l" fontAlgn="t">
                        <a:buFont typeface="Arial" pitchFamily="34" charset="0"/>
                        <a:buChar char="•"/>
                      </a:pPr>
                      <a:r>
                        <a:rPr lang="es-GT" sz="1200" u="none" strike="noStrike" baseline="0" dirty="0" smtClean="0"/>
                        <a:t>Manejo adecuado de diversificación productiva familiar y post cosecha enfocando generación de excedentes.</a:t>
                      </a:r>
                      <a:endParaRPr lang="es-GT" sz="1200" b="0" i="0" u="none" strike="noStrike" dirty="0">
                        <a:solidFill>
                          <a:srgbClr val="000000"/>
                        </a:solidFill>
                        <a:latin typeface="Calibri"/>
                      </a:endParaRPr>
                    </a:p>
                  </a:txBody>
                  <a:tcPr marL="1245" marR="1245" marT="1245" marB="0"/>
                </a:tc>
                <a:tc>
                  <a:txBody>
                    <a:bodyPr/>
                    <a:lstStyle/>
                    <a:p>
                      <a:pPr marL="88900" marR="0" indent="-88900" algn="l" defTabSz="914400" rtl="0" eaLnBrk="1" fontAlgn="t" latinLnBrk="0" hangingPunct="1">
                        <a:lnSpc>
                          <a:spcPct val="100000"/>
                        </a:lnSpc>
                        <a:spcBef>
                          <a:spcPts val="0"/>
                        </a:spcBef>
                        <a:spcAft>
                          <a:spcPts val="0"/>
                        </a:spcAft>
                        <a:buClrTx/>
                        <a:buSzTx/>
                        <a:buFont typeface="Arial" pitchFamily="34" charset="0"/>
                        <a:buChar char="•"/>
                        <a:tabLst/>
                        <a:defRPr/>
                      </a:pPr>
                      <a:r>
                        <a:rPr lang="es-MX" sz="1200" b="0" i="0" u="none" strike="noStrike" dirty="0" smtClean="0">
                          <a:solidFill>
                            <a:srgbClr val="000000"/>
                          </a:solidFill>
                          <a:latin typeface="+mn-lt"/>
                        </a:rPr>
                        <a:t>Asistencia técnica y capacitación (gestión local</a:t>
                      </a:r>
                      <a:r>
                        <a:rPr lang="es-MX" sz="1200" b="0" i="0" u="none" strike="noStrike" baseline="0" dirty="0" smtClean="0">
                          <a:solidFill>
                            <a:srgbClr val="000000"/>
                          </a:solidFill>
                          <a:latin typeface="+mn-lt"/>
                        </a:rPr>
                        <a:t> de demandas, </a:t>
                      </a:r>
                      <a:r>
                        <a:rPr lang="es-MX" sz="1200" b="1" i="0" u="none" strike="noStrike" baseline="0" dirty="0" smtClean="0">
                          <a:solidFill>
                            <a:srgbClr val="000000"/>
                          </a:solidFill>
                          <a:latin typeface="+mn-lt"/>
                        </a:rPr>
                        <a:t>planes grupales y comunitarios de agricultura familiar en parcela y hogar</a:t>
                      </a:r>
                      <a:r>
                        <a:rPr lang="es-MX" sz="1200" b="0" i="0" u="none" strike="noStrike" baseline="0" dirty="0" smtClean="0">
                          <a:solidFill>
                            <a:srgbClr val="000000"/>
                          </a:solidFill>
                          <a:latin typeface="+mn-lt"/>
                        </a:rPr>
                        <a:t>, </a:t>
                      </a:r>
                      <a:r>
                        <a:rPr lang="es-MX" sz="1200" b="0" i="0" u="none" strike="noStrike" baseline="0" dirty="0" err="1" smtClean="0">
                          <a:solidFill>
                            <a:srgbClr val="000000"/>
                          </a:solidFill>
                          <a:latin typeface="+mn-lt"/>
                        </a:rPr>
                        <a:t>promotorías</a:t>
                      </a:r>
                      <a:r>
                        <a:rPr lang="es-MX" sz="1200" b="0" i="0" u="none" strike="noStrike" baseline="0" dirty="0" smtClean="0">
                          <a:solidFill>
                            <a:srgbClr val="000000"/>
                          </a:solidFill>
                          <a:latin typeface="+mn-lt"/>
                        </a:rPr>
                        <a:t>, diversificación, organización e inversión en agricultura familiar  -Extensión-).</a:t>
                      </a:r>
                      <a:r>
                        <a:rPr lang="es-MX" sz="1200" b="0" i="0" u="none" strike="noStrike" dirty="0" smtClean="0">
                          <a:solidFill>
                            <a:srgbClr val="000000"/>
                          </a:solidFill>
                          <a:latin typeface="+mn-lt"/>
                        </a:rPr>
                        <a:t> </a:t>
                      </a:r>
                      <a:endParaRPr lang="es-GT" sz="1200" b="0" i="0" u="none" strike="noStrike" dirty="0" smtClean="0">
                        <a:solidFill>
                          <a:srgbClr val="000000"/>
                        </a:solidFill>
                        <a:latin typeface="+mn-lt"/>
                      </a:endParaRPr>
                    </a:p>
                    <a:p>
                      <a:pPr marL="88900" marR="0" indent="-88900" algn="l" defTabSz="914400" rtl="0" eaLnBrk="1" fontAlgn="t" latinLnBrk="0" hangingPunct="1">
                        <a:lnSpc>
                          <a:spcPct val="100000"/>
                        </a:lnSpc>
                        <a:spcBef>
                          <a:spcPts val="0"/>
                        </a:spcBef>
                        <a:spcAft>
                          <a:spcPts val="0"/>
                        </a:spcAft>
                        <a:buClrTx/>
                        <a:buSzTx/>
                        <a:buFont typeface="Arial" pitchFamily="34" charset="0"/>
                        <a:buChar char="•"/>
                        <a:tabLst/>
                        <a:defRPr/>
                      </a:pPr>
                      <a:r>
                        <a:rPr lang="es-GT" sz="1200" b="0" i="0" u="none" strike="noStrike" dirty="0" smtClean="0">
                          <a:solidFill>
                            <a:srgbClr val="000000"/>
                          </a:solidFill>
                          <a:latin typeface="+mn-lt"/>
                        </a:rPr>
                        <a:t>Dotación de insumos para implementación familiar, grupal y comunitario de prácticas (semillas</a:t>
                      </a:r>
                      <a:r>
                        <a:rPr lang="es-GT" sz="1200" b="0" i="0" u="none" strike="noStrike" baseline="0" dirty="0" smtClean="0">
                          <a:solidFill>
                            <a:srgbClr val="000000"/>
                          </a:solidFill>
                          <a:latin typeface="+mn-lt"/>
                        </a:rPr>
                        <a:t>  y materiales vegetativos criollos y mejorados diversos, botiquines y módulos pecuarios, fertilizantes orgánicos y químicos, materiales para sistemas agroforestales y parcelas de diversificación productiva familiar).</a:t>
                      </a:r>
                    </a:p>
                    <a:p>
                      <a:pPr marL="88900" marR="0" indent="-88900" algn="l" defTabSz="914400" rtl="0" eaLnBrk="1" fontAlgn="t" latinLnBrk="0" hangingPunct="1">
                        <a:lnSpc>
                          <a:spcPct val="100000"/>
                        </a:lnSpc>
                        <a:spcBef>
                          <a:spcPts val="0"/>
                        </a:spcBef>
                        <a:spcAft>
                          <a:spcPts val="0"/>
                        </a:spcAft>
                        <a:buClrTx/>
                        <a:buSzTx/>
                        <a:buFont typeface="Arial" pitchFamily="34" charset="0"/>
                        <a:buChar char="•"/>
                        <a:tabLst/>
                        <a:defRPr/>
                      </a:pPr>
                      <a:r>
                        <a:rPr lang="es-GT" sz="1200" b="1" i="0" u="none" strike="noStrike" baseline="0" dirty="0" smtClean="0">
                          <a:solidFill>
                            <a:srgbClr val="000000"/>
                          </a:solidFill>
                          <a:latin typeface="+mn-lt"/>
                        </a:rPr>
                        <a:t>Equipamientos grupales para granjas pecuarias familiares y mejoramiento del hogar,  herramientas diversas. </a:t>
                      </a:r>
                    </a:p>
                  </a:txBody>
                  <a:tcPr marL="1245" marR="1245" marT="1245" marB="0"/>
                </a:tc>
              </a:tr>
              <a:tr h="1686857">
                <a:tc>
                  <a:txBody>
                    <a:bodyPr/>
                    <a:lstStyle/>
                    <a:p>
                      <a:pPr algn="l" fontAlgn="t"/>
                      <a:r>
                        <a:rPr lang="es-GT" sz="1200" b="1" i="0" u="none" strike="noStrike" dirty="0" smtClean="0">
                          <a:solidFill>
                            <a:srgbClr val="000000"/>
                          </a:solidFill>
                          <a:latin typeface="Calibri"/>
                        </a:rPr>
                        <a:t>Familias excedentarias</a:t>
                      </a:r>
                      <a:r>
                        <a:rPr lang="es-GT" sz="1200" b="0" i="0" u="none" strike="noStrike" dirty="0" smtClean="0">
                          <a:solidFill>
                            <a:srgbClr val="000000"/>
                          </a:solidFill>
                          <a:latin typeface="Calibri"/>
                        </a:rPr>
                        <a:t>:</a:t>
                      </a:r>
                    </a:p>
                    <a:p>
                      <a:pPr algn="l" fontAlgn="t"/>
                      <a:r>
                        <a:rPr lang="es-GT" sz="1200" dirty="0" smtClean="0"/>
                        <a:t>Fortalecer</a:t>
                      </a:r>
                      <a:r>
                        <a:rPr lang="es-GT" sz="1200" baseline="0" dirty="0" smtClean="0"/>
                        <a:t> procesos asociativos para producción, transformación y comercialización </a:t>
                      </a:r>
                      <a:r>
                        <a:rPr lang="es-GT" sz="1200" dirty="0" smtClean="0"/>
                        <a:t> vinculándose</a:t>
                      </a:r>
                      <a:r>
                        <a:rPr lang="es-GT" sz="1200" baseline="0" dirty="0" smtClean="0"/>
                        <a:t> a mercados y cadenas de valor.</a:t>
                      </a:r>
                      <a:endParaRPr lang="es-GT" sz="1200" b="0" i="0" u="none" strike="noStrike" dirty="0">
                        <a:solidFill>
                          <a:srgbClr val="000000"/>
                        </a:solidFill>
                        <a:latin typeface="Calibri"/>
                      </a:endParaRPr>
                    </a:p>
                  </a:txBody>
                  <a:tcPr marL="36000" marR="36000" marT="1245" marB="0"/>
                </a:tc>
                <a:tc>
                  <a:txBody>
                    <a:bodyPr/>
                    <a:lstStyle/>
                    <a:p>
                      <a:pPr marL="88900" indent="-88900" algn="l" fontAlgn="t">
                        <a:buFont typeface="Arial" pitchFamily="34" charset="0"/>
                        <a:buChar char="•"/>
                      </a:pPr>
                      <a:r>
                        <a:rPr lang="es-GT" sz="1200" b="0" i="0" u="none" strike="noStrike" dirty="0" smtClean="0">
                          <a:solidFill>
                            <a:srgbClr val="000000"/>
                          </a:solidFill>
                          <a:latin typeface="Calibri"/>
                        </a:rPr>
                        <a:t> Oportunidades cercanas</a:t>
                      </a:r>
                      <a:r>
                        <a:rPr lang="es-GT" sz="1200" b="0" i="0" u="none" strike="noStrike" baseline="0" dirty="0" smtClean="0">
                          <a:solidFill>
                            <a:srgbClr val="000000"/>
                          </a:solidFill>
                          <a:latin typeface="Calibri"/>
                        </a:rPr>
                        <a:t> y viables de venta de excedentes y encadenamientos identificadas.</a:t>
                      </a:r>
                    </a:p>
                    <a:p>
                      <a:pPr marL="88900" indent="-88900" algn="l" fontAlgn="t">
                        <a:buFont typeface="Arial" pitchFamily="34" charset="0"/>
                        <a:buChar char="•"/>
                      </a:pPr>
                      <a:r>
                        <a:rPr lang="es-GT" sz="1200" b="0" i="0" u="none" strike="noStrike" dirty="0" err="1" smtClean="0">
                          <a:solidFill>
                            <a:srgbClr val="000000"/>
                          </a:solidFill>
                          <a:latin typeface="Calibri"/>
                        </a:rPr>
                        <a:t>Asociatividad</a:t>
                      </a:r>
                      <a:r>
                        <a:rPr lang="es-GT" sz="1200" b="0" i="0" u="none" strike="noStrike" dirty="0" smtClean="0">
                          <a:solidFill>
                            <a:srgbClr val="000000"/>
                          </a:solidFill>
                          <a:latin typeface="Calibri"/>
                        </a:rPr>
                        <a:t>  y alianzas para la intensificación  y diversificación de la producción</a:t>
                      </a:r>
                      <a:r>
                        <a:rPr lang="es-GT" sz="1200" b="0" i="0" u="none" strike="noStrike" baseline="0" dirty="0" smtClean="0">
                          <a:solidFill>
                            <a:srgbClr val="000000"/>
                          </a:solidFill>
                          <a:latin typeface="Calibri"/>
                        </a:rPr>
                        <a:t> y la comercialización fomentadas.</a:t>
                      </a:r>
                    </a:p>
                    <a:p>
                      <a:pPr marL="88900" indent="-88900" algn="l" fontAlgn="t">
                        <a:buFont typeface="Arial" pitchFamily="34" charset="0"/>
                        <a:buChar char="•"/>
                      </a:pPr>
                      <a:r>
                        <a:rPr lang="es-GT" sz="1200" b="0" i="0" u="none" strike="noStrike" baseline="0" dirty="0" smtClean="0">
                          <a:solidFill>
                            <a:srgbClr val="000000"/>
                          </a:solidFill>
                          <a:latin typeface="Calibri"/>
                        </a:rPr>
                        <a:t>Encadenamientos con participación y alianzas entre diferentes actores.</a:t>
                      </a:r>
                      <a:endParaRPr lang="es-GT" sz="1200" b="0" i="0" u="none" strike="noStrike" dirty="0">
                        <a:solidFill>
                          <a:srgbClr val="000000"/>
                        </a:solidFill>
                        <a:latin typeface="Calibri"/>
                      </a:endParaRPr>
                    </a:p>
                  </a:txBody>
                  <a:tcPr marL="1245" marR="1245" marT="1245" marB="0"/>
                </a:tc>
                <a:tc>
                  <a:txBody>
                    <a:bodyPr/>
                    <a:lstStyle/>
                    <a:p>
                      <a:pPr marL="88900" marR="0" indent="-88900" algn="l" defTabSz="914400" rtl="0" eaLnBrk="1" fontAlgn="t" latinLnBrk="0" hangingPunct="1">
                        <a:lnSpc>
                          <a:spcPct val="100000"/>
                        </a:lnSpc>
                        <a:spcBef>
                          <a:spcPts val="0"/>
                        </a:spcBef>
                        <a:spcAft>
                          <a:spcPts val="0"/>
                        </a:spcAft>
                        <a:buClrTx/>
                        <a:buSzTx/>
                        <a:buFont typeface="Arial" pitchFamily="34" charset="0"/>
                        <a:buChar char="•"/>
                        <a:tabLst/>
                        <a:defRPr/>
                      </a:pPr>
                      <a:r>
                        <a:rPr lang="es-MX" sz="1200" b="0" i="0" u="none" strike="noStrike" dirty="0" smtClean="0">
                          <a:solidFill>
                            <a:srgbClr val="000000"/>
                          </a:solidFill>
                          <a:latin typeface="+mn-lt"/>
                        </a:rPr>
                        <a:t>Asistencia técnica, capacitación y asesoría  (</a:t>
                      </a:r>
                      <a:r>
                        <a:rPr lang="es-MX" sz="1200" b="0" i="0" u="none" strike="noStrike" baseline="0" dirty="0" smtClean="0">
                          <a:solidFill>
                            <a:srgbClr val="000000"/>
                          </a:solidFill>
                          <a:latin typeface="+mn-lt"/>
                        </a:rPr>
                        <a:t>demandas y ofertas; </a:t>
                      </a:r>
                      <a:r>
                        <a:rPr lang="es-MX" sz="1200" b="1" i="0" u="none" strike="noStrike" baseline="0" dirty="0" smtClean="0">
                          <a:solidFill>
                            <a:srgbClr val="000000"/>
                          </a:solidFill>
                          <a:latin typeface="+mn-lt"/>
                        </a:rPr>
                        <a:t>planes y proyectos grupales </a:t>
                      </a:r>
                      <a:r>
                        <a:rPr lang="es-MX" sz="1200" b="0" i="0" u="none" strike="noStrike" baseline="0" dirty="0" smtClean="0">
                          <a:solidFill>
                            <a:srgbClr val="000000"/>
                          </a:solidFill>
                          <a:latin typeface="+mn-lt"/>
                        </a:rPr>
                        <a:t>de producción y encadenamientos; acceso a servicios de información, crédito y tecnología -Extensión-).</a:t>
                      </a:r>
                      <a:endParaRPr lang="es-GT" sz="1200" b="0" i="0" u="none" strike="noStrike" dirty="0" smtClean="0">
                        <a:solidFill>
                          <a:srgbClr val="000000"/>
                        </a:solidFill>
                        <a:latin typeface="+mn-lt"/>
                      </a:endParaRPr>
                    </a:p>
                    <a:p>
                      <a:pPr marL="88900" indent="-88900" algn="l" fontAlgn="t">
                        <a:buFont typeface="Arial" pitchFamily="34" charset="0"/>
                        <a:buChar char="•"/>
                        <a:tabLst>
                          <a:tab pos="88900" algn="l"/>
                        </a:tabLst>
                      </a:pPr>
                      <a:r>
                        <a:rPr lang="es-GT" sz="1200" b="0" i="0" u="none" strike="noStrike" dirty="0" smtClean="0">
                          <a:solidFill>
                            <a:srgbClr val="000000"/>
                          </a:solidFill>
                          <a:latin typeface="+mn-lt"/>
                        </a:rPr>
                        <a:t>Dotación de insumos y equipos para implementación grupal y comunitario de proyectos de intensificación  y diversificación de </a:t>
                      </a:r>
                      <a:r>
                        <a:rPr lang="es-GT" sz="1200" b="0" i="0" u="none" strike="noStrike" baseline="0" dirty="0" smtClean="0">
                          <a:solidFill>
                            <a:srgbClr val="000000"/>
                          </a:solidFill>
                          <a:latin typeface="+mn-lt"/>
                        </a:rPr>
                        <a:t>hortalizas, granos básicos , frutales, aves, abejas y otras especies, peces, forestales, principalmente s</a:t>
                      </a:r>
                      <a:r>
                        <a:rPr lang="es-GT" sz="1200" b="0" i="0" u="none" strike="noStrike" baseline="0" dirty="0" smtClean="0">
                          <a:solidFill>
                            <a:schemeClr val="dk1"/>
                          </a:solidFill>
                          <a:latin typeface="+mn-lt"/>
                        </a:rPr>
                        <a:t>istemas de riego, invernaderos, granjas, </a:t>
                      </a:r>
                      <a:r>
                        <a:rPr lang="es-GT" sz="1200" b="0" i="0" u="none" strike="noStrike" baseline="0" dirty="0" err="1" smtClean="0">
                          <a:solidFill>
                            <a:schemeClr val="dk1"/>
                          </a:solidFill>
                          <a:latin typeface="+mn-lt"/>
                        </a:rPr>
                        <a:t>apiarios</a:t>
                      </a:r>
                      <a:r>
                        <a:rPr lang="es-GT" sz="1200" b="0" i="0" u="none" strike="noStrike" baseline="0" dirty="0" smtClean="0">
                          <a:solidFill>
                            <a:schemeClr val="dk1"/>
                          </a:solidFill>
                          <a:latin typeface="+mn-lt"/>
                        </a:rPr>
                        <a:t>, estructuras de acopio y procesamiento de pequeña escala).</a:t>
                      </a:r>
                    </a:p>
                  </a:txBody>
                  <a:tcPr marL="1245" marR="1245" marT="1245" marB="0"/>
                </a:tc>
              </a:tr>
            </a:tbl>
          </a:graphicData>
        </a:graphic>
      </p:graphicFrame>
      <p:sp>
        <p:nvSpPr>
          <p:cNvPr id="3" name="2 CuadroTexto"/>
          <p:cNvSpPr txBox="1"/>
          <p:nvPr/>
        </p:nvSpPr>
        <p:spPr>
          <a:xfrm>
            <a:off x="1979712" y="44624"/>
            <a:ext cx="6912768" cy="707886"/>
          </a:xfrm>
          <a:prstGeom prst="rect">
            <a:avLst/>
          </a:prstGeom>
          <a:noFill/>
        </p:spPr>
        <p:txBody>
          <a:bodyPr wrap="square" rtlCol="0">
            <a:spAutoFit/>
          </a:bodyPr>
          <a:lstStyle/>
          <a:p>
            <a:pPr marL="1079500" indent="-1079500"/>
            <a:r>
              <a:rPr lang="es-GT" sz="2000" b="1" dirty="0" smtClean="0">
                <a:solidFill>
                  <a:prstClr val="black"/>
                </a:solidFill>
              </a:rPr>
              <a:t>PAFFEC:  	Opciones de oferta institucional para atender demandas y acuerdos territoriales</a:t>
            </a:r>
            <a:r>
              <a:rPr lang="es-GT" sz="2000" b="1" dirty="0" smtClean="0">
                <a:solidFill>
                  <a:prstClr val="white"/>
                </a:solidFill>
              </a:rPr>
              <a:t>.</a:t>
            </a:r>
            <a:endParaRPr lang="es-GT" sz="2000" b="1" dirty="0">
              <a:solidFill>
                <a:prstClr val="white"/>
              </a:solidFill>
            </a:endParaRPr>
          </a:p>
        </p:txBody>
      </p:sp>
      <p:pic>
        <p:nvPicPr>
          <p:cNvPr id="4" name="Picture 2"/>
          <p:cNvPicPr>
            <a:picLocks noChangeAspect="1" noChangeArrowheads="1"/>
          </p:cNvPicPr>
          <p:nvPr/>
        </p:nvPicPr>
        <p:blipFill>
          <a:blip r:embed="rId2" cstate="print"/>
          <a:srcRect/>
          <a:stretch>
            <a:fillRect/>
          </a:stretch>
        </p:blipFill>
        <p:spPr bwMode="auto">
          <a:xfrm>
            <a:off x="0" y="0"/>
            <a:ext cx="1954163" cy="836712"/>
          </a:xfrm>
          <a:prstGeom prst="rect">
            <a:avLst/>
          </a:prstGeom>
          <a:noFill/>
          <a:ln w="9525">
            <a:noFill/>
            <a:miter lim="800000"/>
            <a:headEnd/>
            <a:tailEnd/>
          </a:ln>
        </p:spPr>
      </p:pic>
    </p:spTree>
    <p:extLst>
      <p:ext uri="{BB962C8B-B14F-4D97-AF65-F5344CB8AC3E}">
        <p14:creationId xmlns:p14="http://schemas.microsoft.com/office/powerpoint/2010/main" val="27209956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normAutofit fontScale="85000" lnSpcReduction="20000"/>
          </a:bodyPr>
          <a:lstStyle/>
          <a:p>
            <a:pPr algn="just">
              <a:lnSpc>
                <a:spcPct val="115000"/>
              </a:lnSpc>
              <a:spcAft>
                <a:spcPts val="1000"/>
              </a:spcAft>
            </a:pPr>
            <a:r>
              <a:rPr lang="es-GT" dirty="0">
                <a:latin typeface="Arial"/>
                <a:ea typeface="Calibri"/>
                <a:cs typeface="Times New Roman"/>
              </a:rPr>
              <a:t>El programa pretende contribuir con la meta nacional del Pacto Hambre Cero al reducir en 10% la desnutrición infantil mediante la promoción de la agricultura familiar en los hogares en condiciones de extrema pobreza y pobreza no extrema. Lo hará mejorando la disponibilidad, acceso y consumo de alimentos en la economía campesina, activando para ello la coordinación interinstitucional e intersectorial, la participación social y ciudadana en cada uno de los niveles territoriales y la cooperación internacional.</a:t>
            </a:r>
            <a:endParaRPr lang="es-GT" dirty="0">
              <a:ea typeface="Calibri"/>
              <a:cs typeface="Times New Roman"/>
            </a:endParaRPr>
          </a:p>
          <a:p>
            <a:endParaRPr lang="es-GT" dirty="0"/>
          </a:p>
        </p:txBody>
      </p:sp>
    </p:spTree>
    <p:extLst>
      <p:ext uri="{BB962C8B-B14F-4D97-AF65-F5344CB8AC3E}">
        <p14:creationId xmlns:p14="http://schemas.microsoft.com/office/powerpoint/2010/main" val="2103689094"/>
      </p:ext>
    </p:extLst>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153072366"/>
              </p:ext>
            </p:extLst>
          </p:nvPr>
        </p:nvGraphicFramePr>
        <p:xfrm>
          <a:off x="720909" y="404664"/>
          <a:ext cx="7560840" cy="6189031"/>
        </p:xfrm>
        <a:graphic>
          <a:graphicData uri="http://schemas.openxmlformats.org/drawingml/2006/table">
            <a:tbl>
              <a:tblPr/>
              <a:tblGrid>
                <a:gridCol w="1186795"/>
                <a:gridCol w="1045526"/>
                <a:gridCol w="665110"/>
                <a:gridCol w="840942"/>
                <a:gridCol w="779783"/>
                <a:gridCol w="710979"/>
                <a:gridCol w="542791"/>
                <a:gridCol w="909746"/>
                <a:gridCol w="879168"/>
              </a:tblGrid>
              <a:tr h="485104">
                <a:tc gridSpan="9">
                  <a:txBody>
                    <a:bodyPr/>
                    <a:lstStyle/>
                    <a:p>
                      <a:pPr algn="ctr" fontAlgn="b"/>
                      <a:r>
                        <a:rPr lang="es-GT" sz="900" b="1" i="0" u="none" strike="noStrike" dirty="0">
                          <a:solidFill>
                            <a:srgbClr val="000000"/>
                          </a:solidFill>
                          <a:effectLst/>
                          <a:latin typeface="Calibri"/>
                        </a:rPr>
                        <a:t>Ministerio de Agricultura, Ganadería  y </a:t>
                      </a:r>
                      <a:r>
                        <a:rPr lang="es-GT" sz="900" b="1" i="0" u="none" strike="noStrike" dirty="0" smtClean="0">
                          <a:solidFill>
                            <a:srgbClr val="000000"/>
                          </a:solidFill>
                          <a:effectLst/>
                          <a:latin typeface="Calibri"/>
                        </a:rPr>
                        <a:t>Alimentación</a:t>
                      </a:r>
                      <a:r>
                        <a:rPr lang="es-GT" sz="900" b="1" i="0" u="none" strike="noStrike" dirty="0">
                          <a:solidFill>
                            <a:srgbClr val="000000"/>
                          </a:solidFill>
                          <a:effectLst/>
                          <a:latin typeface="Calibri"/>
                        </a:rPr>
                        <a:t/>
                      </a:r>
                      <a:br>
                        <a:rPr lang="es-GT" sz="900" b="1" i="0" u="none" strike="noStrike" dirty="0">
                          <a:solidFill>
                            <a:srgbClr val="000000"/>
                          </a:solidFill>
                          <a:effectLst/>
                          <a:latin typeface="Calibri"/>
                        </a:rPr>
                      </a:br>
                      <a:r>
                        <a:rPr lang="es-GT" sz="900" b="1" i="0" u="none" strike="noStrike" dirty="0">
                          <a:solidFill>
                            <a:srgbClr val="000000"/>
                          </a:solidFill>
                          <a:effectLst/>
                          <a:latin typeface="Calibri"/>
                        </a:rPr>
                        <a:t>Dirección de Coordinación Regional y Extensión Rural</a:t>
                      </a:r>
                      <a:br>
                        <a:rPr lang="es-GT" sz="900" b="1" i="0" u="none" strike="noStrike" dirty="0">
                          <a:solidFill>
                            <a:srgbClr val="000000"/>
                          </a:solidFill>
                          <a:effectLst/>
                          <a:latin typeface="Calibri"/>
                        </a:rPr>
                      </a:br>
                      <a:r>
                        <a:rPr lang="es-GT" sz="900" b="1" i="0" u="none" strike="noStrike" dirty="0" smtClean="0">
                          <a:solidFill>
                            <a:srgbClr val="000000"/>
                          </a:solidFill>
                          <a:effectLst/>
                          <a:latin typeface="Calibri"/>
                        </a:rPr>
                        <a:t>Departamento </a:t>
                      </a:r>
                      <a:r>
                        <a:rPr lang="es-GT" sz="900" b="1" i="0" u="none" strike="noStrike" dirty="0">
                          <a:solidFill>
                            <a:srgbClr val="000000"/>
                          </a:solidFill>
                          <a:effectLst/>
                          <a:latin typeface="Calibri"/>
                        </a:rPr>
                        <a:t>de planificación, Seguimiento, </a:t>
                      </a:r>
                      <a:r>
                        <a:rPr lang="es-GT" sz="900" b="1" i="0" u="none" strike="noStrike" dirty="0" smtClean="0">
                          <a:solidFill>
                            <a:srgbClr val="000000"/>
                          </a:solidFill>
                          <a:effectLst/>
                          <a:latin typeface="Calibri"/>
                        </a:rPr>
                        <a:t>Evaluación </a:t>
                      </a:r>
                      <a:r>
                        <a:rPr lang="es-GT" sz="900" b="1" i="0" u="none" strike="noStrike" dirty="0">
                          <a:solidFill>
                            <a:srgbClr val="000000"/>
                          </a:solidFill>
                          <a:effectLst/>
                          <a:latin typeface="Calibri"/>
                        </a:rPr>
                        <a:t>e </a:t>
                      </a:r>
                      <a:r>
                        <a:rPr lang="es-GT" sz="900" b="1" i="0" u="none" strike="noStrike" dirty="0" smtClean="0">
                          <a:solidFill>
                            <a:srgbClr val="000000"/>
                          </a:solidFill>
                          <a:effectLst/>
                          <a:latin typeface="Calibri"/>
                        </a:rPr>
                        <a:t>información</a:t>
                      </a:r>
                      <a:endParaRPr lang="es-GT" sz="900" b="0" i="0" u="none" strike="noStrike" dirty="0">
                        <a:solidFill>
                          <a:srgbClr val="000000"/>
                        </a:solidFill>
                        <a:effectLst/>
                        <a:latin typeface="Calibri"/>
                      </a:endParaRPr>
                    </a:p>
                  </a:txBody>
                  <a:tcPr marL="0" marR="0" marT="0" marB="0" anchor="ctr">
                    <a:lnL>
                      <a:noFill/>
                    </a:lnL>
                    <a:lnR>
                      <a:noFill/>
                    </a:lnR>
                    <a:lnT>
                      <a:noFill/>
                    </a:lnT>
                    <a:lnB>
                      <a:noFill/>
                    </a:lnB>
                    <a:solidFill>
                      <a:srgbClr val="FFFFFF"/>
                    </a:solidFill>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r>
              <a:tr h="378992">
                <a:tc gridSpan="9">
                  <a:txBody>
                    <a:bodyPr/>
                    <a:lstStyle/>
                    <a:p>
                      <a:pPr algn="r" fontAlgn="ctr"/>
                      <a:r>
                        <a:rPr lang="es-GT" sz="1200" b="1" i="0" u="none" strike="noStrike" dirty="0">
                          <a:solidFill>
                            <a:srgbClr val="000000"/>
                          </a:solidFill>
                          <a:effectLst/>
                          <a:latin typeface="Calibri"/>
                        </a:rPr>
                        <a:t>Registro de personal técnico y participantes en el </a:t>
                      </a:r>
                      <a:r>
                        <a:rPr lang="es-GT" sz="1200" b="1" i="0" u="none" strike="noStrike" dirty="0" smtClean="0">
                          <a:solidFill>
                            <a:srgbClr val="000000"/>
                          </a:solidFill>
                          <a:effectLst/>
                          <a:latin typeface="Calibri"/>
                        </a:rPr>
                        <a:t>–SNER. Agosto</a:t>
                      </a:r>
                      <a:r>
                        <a:rPr lang="es-GT" sz="1200" b="1" i="0" u="none" strike="noStrike" baseline="0" dirty="0" smtClean="0">
                          <a:solidFill>
                            <a:srgbClr val="000000"/>
                          </a:solidFill>
                          <a:effectLst/>
                          <a:latin typeface="Calibri"/>
                        </a:rPr>
                        <a:t> 2013.</a:t>
                      </a:r>
                      <a:r>
                        <a:rPr lang="es-GT" sz="1200" b="1" i="0" u="none" strike="noStrike" dirty="0" smtClean="0">
                          <a:solidFill>
                            <a:srgbClr val="000000"/>
                          </a:solidFill>
                          <a:effectLst/>
                          <a:latin typeface="Calibri"/>
                        </a:rPr>
                        <a:t> </a:t>
                      </a:r>
                      <a:endParaRPr lang="es-GT" sz="1200" b="1" i="0" u="none" strike="noStrike" dirty="0">
                        <a:solidFill>
                          <a:srgbClr val="000000"/>
                        </a:solidFill>
                        <a:effectLst/>
                        <a:latin typeface="Calibri"/>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r>
              <a:tr h="72008">
                <a:tc gridSpan="9">
                  <a:txBody>
                    <a:bodyPr/>
                    <a:lstStyle/>
                    <a:p>
                      <a:pPr algn="ctr" fontAlgn="b"/>
                      <a:r>
                        <a:rPr lang="es-GT"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c hMerge="1">
                  <a:txBody>
                    <a:bodyPr/>
                    <a:lstStyle/>
                    <a:p>
                      <a:endParaRPr lang="es-GT"/>
                    </a:p>
                  </a:txBody>
                  <a:tcPr/>
                </a:tc>
              </a:tr>
              <a:tr h="361965">
                <a:tc rowSpan="2">
                  <a:txBody>
                    <a:bodyPr/>
                    <a:lstStyle/>
                    <a:p>
                      <a:pPr algn="ctr" fontAlgn="ctr"/>
                      <a:r>
                        <a:rPr lang="es-GT" sz="1100" b="1" i="0" u="none" strike="noStrike" dirty="0">
                          <a:solidFill>
                            <a:srgbClr val="000000"/>
                          </a:solidFill>
                          <a:effectLst/>
                          <a:latin typeface="Calibri"/>
                        </a:rPr>
                        <a:t>Departamento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GT" sz="1100" b="1" i="0" u="none" strike="noStrike" dirty="0">
                          <a:solidFill>
                            <a:srgbClr val="000000"/>
                          </a:solidFill>
                          <a:effectLst/>
                          <a:latin typeface="Calibri"/>
                        </a:rPr>
                        <a:t>Municipios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GT" sz="1100" b="1" i="0" u="none" strike="noStrike" dirty="0">
                          <a:solidFill>
                            <a:srgbClr val="000000"/>
                          </a:solidFill>
                          <a:effectLst/>
                          <a:latin typeface="Calibri"/>
                        </a:rPr>
                        <a:t> Agencias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gridSpan="4">
                  <a:txBody>
                    <a:bodyPr/>
                    <a:lstStyle/>
                    <a:p>
                      <a:pPr algn="ctr" fontAlgn="ctr"/>
                      <a:r>
                        <a:rPr lang="es-GT" sz="1100" b="1" i="0" u="none" strike="noStrike" dirty="0">
                          <a:solidFill>
                            <a:srgbClr val="000000"/>
                          </a:solidFill>
                          <a:effectLst/>
                          <a:latin typeface="Calibri"/>
                        </a:rPr>
                        <a:t>Extensionistas a nivel departamental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s-GT"/>
                    </a:p>
                  </a:txBody>
                  <a:tcPr/>
                </a:tc>
                <a:tc hMerge="1">
                  <a:txBody>
                    <a:bodyPr/>
                    <a:lstStyle/>
                    <a:p>
                      <a:endParaRPr lang="es-GT"/>
                    </a:p>
                  </a:txBody>
                  <a:tcPr/>
                </a:tc>
                <a:tc hMerge="1">
                  <a:txBody>
                    <a:bodyPr/>
                    <a:lstStyle/>
                    <a:p>
                      <a:endParaRPr lang="es-GT"/>
                    </a:p>
                  </a:txBody>
                  <a:tcPr/>
                </a:tc>
                <a:tc rowSpan="2">
                  <a:txBody>
                    <a:bodyPr/>
                    <a:lstStyle/>
                    <a:p>
                      <a:pPr algn="ctr" fontAlgn="ctr"/>
                      <a:r>
                        <a:rPr lang="es-GT" sz="1100" b="1" i="0" u="none" strike="noStrike">
                          <a:solidFill>
                            <a:srgbClr val="000000"/>
                          </a:solidFill>
                          <a:effectLst/>
                          <a:latin typeface="Calibri"/>
                        </a:rPr>
                        <a:t>Numero de Promotores(as)</a:t>
                      </a:r>
                      <a:br>
                        <a:rPr lang="es-GT" sz="1100" b="1" i="0" u="none" strike="noStrike">
                          <a:solidFill>
                            <a:srgbClr val="000000"/>
                          </a:solidFill>
                          <a:effectLst/>
                          <a:latin typeface="Calibri"/>
                        </a:rPr>
                      </a:br>
                      <a:endParaRPr lang="es-GT" sz="11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rowSpan="2">
                  <a:txBody>
                    <a:bodyPr/>
                    <a:lstStyle/>
                    <a:p>
                      <a:pPr algn="ctr" fontAlgn="ctr"/>
                      <a:r>
                        <a:rPr lang="es-GT" sz="1100" b="1" i="0" u="none" strike="noStrike">
                          <a:solidFill>
                            <a:srgbClr val="000000"/>
                          </a:solidFill>
                          <a:effectLst/>
                          <a:latin typeface="Calibri"/>
                        </a:rPr>
                        <a:t>Familias participantes SNER</a:t>
                      </a:r>
                      <a:br>
                        <a:rPr lang="es-GT" sz="1100" b="1" i="0" u="none" strike="noStrike">
                          <a:solidFill>
                            <a:srgbClr val="000000"/>
                          </a:solidFill>
                          <a:effectLst/>
                          <a:latin typeface="Calibri"/>
                        </a:rPr>
                      </a:br>
                      <a:endParaRPr lang="es-GT" sz="1100" b="1" i="0" u="none" strike="noStrike">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626715">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ctr" fontAlgn="ctr"/>
                      <a:r>
                        <a:rPr lang="es-GT" sz="1100" b="1" i="0" u="none" strike="noStrike" dirty="0">
                          <a:solidFill>
                            <a:srgbClr val="000000"/>
                          </a:solidFill>
                          <a:effectLst/>
                          <a:latin typeface="Calibri"/>
                        </a:rPr>
                        <a:t>Coordinador Agencia Desarrollo Integral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Casa Hogar Saludable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dirty="0">
                          <a:solidFill>
                            <a:srgbClr val="000000"/>
                          </a:solidFill>
                          <a:effectLst/>
                          <a:latin typeface="Calibri"/>
                        </a:rPr>
                        <a:t>Agricultura Familiar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vMerge="1">
                  <a:txBody>
                    <a:bodyPr/>
                    <a:lstStyle/>
                    <a:p>
                      <a:endParaRPr lang="es-GT"/>
                    </a:p>
                  </a:txBody>
                  <a:tcPr/>
                </a:tc>
                <a:tc vMerge="1">
                  <a:txBody>
                    <a:bodyPr/>
                    <a:lstStyle/>
                    <a:p>
                      <a:endParaRPr lang="es-GT"/>
                    </a:p>
                  </a:txBody>
                  <a:tcPr/>
                </a:tc>
              </a:tr>
              <a:tr h="180796">
                <a:tc>
                  <a:txBody>
                    <a:bodyPr/>
                    <a:lstStyle/>
                    <a:p>
                      <a:pPr algn="l" fontAlgn="b"/>
                      <a:r>
                        <a:rPr lang="es-GT" sz="1100" b="1" i="0" u="none" strike="noStrike">
                          <a:solidFill>
                            <a:srgbClr val="000000"/>
                          </a:solidFill>
                          <a:effectLst/>
                          <a:latin typeface="Calibri"/>
                        </a:rPr>
                        <a:t>Guatemala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5,805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El Progreso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3,609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Sacatepequez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5,260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Chimaltenango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392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5,857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Escuintla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dirty="0">
                          <a:solidFill>
                            <a:srgbClr val="000000"/>
                          </a:solidFill>
                          <a:effectLst/>
                          <a:latin typeface="Calibri"/>
                        </a:rPr>
                        <a:t>Santa Rosa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8,810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Sololá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270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3,583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Totonicapan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4,243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Quetzaltenango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6,161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Suchitepequez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5,483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dirty="0">
                          <a:solidFill>
                            <a:srgbClr val="000000"/>
                          </a:solidFill>
                          <a:effectLst/>
                          <a:latin typeface="Calibri"/>
                        </a:rPr>
                        <a:t>Retalhuleu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3,144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dirty="0">
                          <a:solidFill>
                            <a:srgbClr val="000000"/>
                          </a:solidFill>
                          <a:effectLst/>
                          <a:latin typeface="Calibri"/>
                        </a:rPr>
                        <a:t>San Marcos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12,913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Huehuetenango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17,697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Quiche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13,633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1914">
                <a:tc>
                  <a:txBody>
                    <a:bodyPr/>
                    <a:lstStyle/>
                    <a:p>
                      <a:pPr algn="l" fontAlgn="b"/>
                      <a:r>
                        <a:rPr lang="es-GT" sz="1100" b="1" i="0" u="none" strike="noStrike">
                          <a:solidFill>
                            <a:srgbClr val="000000"/>
                          </a:solidFill>
                          <a:effectLst/>
                          <a:latin typeface="Calibri"/>
                        </a:rPr>
                        <a:t>Baja Verapaz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5,241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Alta Verapaz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5,435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Peten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4,346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Izabal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Zacapa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4,625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Chiquimula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7,430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Jalapa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1,248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96">
                <a:tc>
                  <a:txBody>
                    <a:bodyPr/>
                    <a:lstStyle/>
                    <a:p>
                      <a:pPr algn="l" fontAlgn="b"/>
                      <a:r>
                        <a:rPr lang="es-GT" sz="1100" b="1" i="0" u="none" strike="noStrike">
                          <a:solidFill>
                            <a:srgbClr val="000000"/>
                          </a:solidFill>
                          <a:effectLst/>
                          <a:latin typeface="Calibri"/>
                        </a:rPr>
                        <a:t>Jutiapa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a:solidFill>
                            <a:srgbClr val="000000"/>
                          </a:solidFill>
                          <a:effectLst/>
                          <a:latin typeface="Calibri"/>
                        </a:rPr>
                        <a:t>528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GT" sz="1100" b="0" i="0" u="none" strike="noStrike" dirty="0">
                          <a:solidFill>
                            <a:srgbClr val="000000"/>
                          </a:solidFill>
                          <a:effectLst/>
                          <a:latin typeface="Calibri"/>
                        </a:rPr>
                        <a:t>7,507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40">
                <a:tc>
                  <a:txBody>
                    <a:bodyPr/>
                    <a:lstStyle/>
                    <a:p>
                      <a:pPr algn="ctr" fontAlgn="ctr"/>
                      <a:r>
                        <a:rPr lang="es-GT" sz="1100" b="1" i="0" u="none" strike="noStrike">
                          <a:solidFill>
                            <a:srgbClr val="000000"/>
                          </a:solidFill>
                          <a:effectLst/>
                          <a:latin typeface="Calibri"/>
                        </a:rPr>
                        <a:t>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326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a:solidFill>
                            <a:srgbClr val="000000"/>
                          </a:solidFill>
                          <a:effectLst/>
                          <a:latin typeface="Calibri"/>
                        </a:rPr>
                        <a:t>9,210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GT" sz="1100" b="1" i="0" u="none" strike="noStrike" dirty="0">
                          <a:solidFill>
                            <a:srgbClr val="000000"/>
                          </a:solidFill>
                          <a:effectLst/>
                          <a:latin typeface="Calibri"/>
                        </a:rPr>
                        <a:t>140,295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bl>
          </a:graphicData>
        </a:graphic>
      </p:graphicFrame>
      <p:pic>
        <p:nvPicPr>
          <p:cNvPr id="5"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286" y="692696"/>
            <a:ext cx="17811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688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onector"/>
          <p:cNvSpPr/>
          <p:nvPr/>
        </p:nvSpPr>
        <p:spPr>
          <a:xfrm>
            <a:off x="4932040" y="5517232"/>
            <a:ext cx="720080" cy="7200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3" name="12 Conector"/>
          <p:cNvSpPr/>
          <p:nvPr/>
        </p:nvSpPr>
        <p:spPr>
          <a:xfrm>
            <a:off x="2483768" y="5517232"/>
            <a:ext cx="720080" cy="7200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4" name="13 Conector"/>
          <p:cNvSpPr/>
          <p:nvPr/>
        </p:nvSpPr>
        <p:spPr>
          <a:xfrm>
            <a:off x="3059832" y="5517232"/>
            <a:ext cx="720080" cy="7200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5" name="14 Conector"/>
          <p:cNvSpPr/>
          <p:nvPr/>
        </p:nvSpPr>
        <p:spPr>
          <a:xfrm>
            <a:off x="3419872" y="5517232"/>
            <a:ext cx="720080" cy="7200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6" name="15 Conector"/>
          <p:cNvSpPr/>
          <p:nvPr/>
        </p:nvSpPr>
        <p:spPr>
          <a:xfrm>
            <a:off x="3923928" y="5517232"/>
            <a:ext cx="720080" cy="7200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7" name="16 Conector"/>
          <p:cNvSpPr/>
          <p:nvPr/>
        </p:nvSpPr>
        <p:spPr>
          <a:xfrm>
            <a:off x="4427984" y="5517232"/>
            <a:ext cx="720080" cy="7200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9" name="18 Conector"/>
          <p:cNvSpPr/>
          <p:nvPr/>
        </p:nvSpPr>
        <p:spPr>
          <a:xfrm>
            <a:off x="5436096" y="5517232"/>
            <a:ext cx="720080" cy="7200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20" name="19 Conector"/>
          <p:cNvSpPr/>
          <p:nvPr/>
        </p:nvSpPr>
        <p:spPr>
          <a:xfrm>
            <a:off x="5940152" y="5517232"/>
            <a:ext cx="720080" cy="72008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1" name="10 Flecha a la derecha con bandas"/>
          <p:cNvSpPr/>
          <p:nvPr/>
        </p:nvSpPr>
        <p:spPr>
          <a:xfrm rot="18890999">
            <a:off x="3552776" y="2563488"/>
            <a:ext cx="3208715" cy="1454636"/>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GT">
              <a:solidFill>
                <a:prstClr val="white"/>
              </a:solidFill>
            </a:endParaRPr>
          </a:p>
        </p:txBody>
      </p:sp>
      <p:sp>
        <p:nvSpPr>
          <p:cNvPr id="4" name="Rectangle 2"/>
          <p:cNvSpPr>
            <a:spLocks noGrp="1" noChangeArrowheads="1"/>
          </p:cNvSpPr>
          <p:nvPr>
            <p:ph type="title"/>
          </p:nvPr>
        </p:nvSpPr>
        <p:spPr>
          <a:xfrm>
            <a:off x="0" y="0"/>
            <a:ext cx="9144000" cy="5486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eaLnBrk="1" hangingPunct="1"/>
            <a:r>
              <a:rPr lang="es-ES" sz="2800" dirty="0" smtClean="0"/>
              <a:t>¿</a:t>
            </a:r>
            <a:r>
              <a:rPr lang="es-ES" sz="3600" dirty="0" smtClean="0"/>
              <a:t>Cómo entendemos el Plan Hambre Cero?</a:t>
            </a:r>
          </a:p>
        </p:txBody>
      </p:sp>
      <p:sp>
        <p:nvSpPr>
          <p:cNvPr id="6" name="5 CuadroTexto"/>
          <p:cNvSpPr txBox="1"/>
          <p:nvPr/>
        </p:nvSpPr>
        <p:spPr>
          <a:xfrm>
            <a:off x="5508104" y="1556792"/>
            <a:ext cx="2448272" cy="738664"/>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lnSpc>
                <a:spcPct val="70000"/>
              </a:lnSpc>
            </a:pPr>
            <a:r>
              <a:rPr lang="es-MX" sz="2000" b="1" dirty="0">
                <a:solidFill>
                  <a:prstClr val="white"/>
                </a:solidFill>
              </a:rPr>
              <a:t>Reducir desnutrición crónica en 10% </a:t>
            </a:r>
            <a:endParaRPr lang="es-GT" sz="2000" b="1" dirty="0">
              <a:solidFill>
                <a:prstClr val="white"/>
              </a:solidFill>
            </a:endParaRPr>
          </a:p>
        </p:txBody>
      </p:sp>
      <p:sp>
        <p:nvSpPr>
          <p:cNvPr id="7" name="6 CuadroTexto"/>
          <p:cNvSpPr txBox="1"/>
          <p:nvPr/>
        </p:nvSpPr>
        <p:spPr>
          <a:xfrm>
            <a:off x="683568" y="4868141"/>
            <a:ext cx="7632848" cy="5050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lnSpc>
                <a:spcPct val="70000"/>
              </a:lnSpc>
            </a:pPr>
            <a:r>
              <a:rPr lang="es-MX" sz="3600" b="1" dirty="0">
                <a:solidFill>
                  <a:prstClr val="white"/>
                </a:solidFill>
              </a:rPr>
              <a:t>Hacer SAN</a:t>
            </a:r>
          </a:p>
        </p:txBody>
      </p:sp>
      <p:sp>
        <p:nvSpPr>
          <p:cNvPr id="8" name="Rectangle 2"/>
          <p:cNvSpPr txBox="1">
            <a:spLocks noChangeArrowheads="1"/>
          </p:cNvSpPr>
          <p:nvPr/>
        </p:nvSpPr>
        <p:spPr>
          <a:xfrm>
            <a:off x="0" y="548680"/>
            <a:ext cx="9144000" cy="648072"/>
          </a:xfrm>
          <a:prstGeom prst="rect">
            <a:avLst/>
          </a:prstGeom>
          <a:solidFill>
            <a:schemeClr val="tx1"/>
          </a:solidFill>
          <a:ln>
            <a:solidFill>
              <a:schemeClr val="tx1"/>
            </a:solidFill>
          </a:ln>
        </p:spPr>
        <p:txBody>
          <a:bodyPr vert="horz" lIns="91440" tIns="45720" rIns="91440" bIns="45720" rtlCol="0" anchor="ctr">
            <a:normAutofit/>
          </a:bodyPr>
          <a:lstStyle/>
          <a:p>
            <a:pPr algn="ctr">
              <a:spcBef>
                <a:spcPct val="0"/>
              </a:spcBef>
              <a:defRPr/>
            </a:pPr>
            <a:r>
              <a:rPr lang="es-ES" dirty="0">
                <a:solidFill>
                  <a:prstClr val="white"/>
                </a:solidFill>
                <a:latin typeface="Calibri"/>
              </a:rPr>
              <a:t>Acción conjunta de promover SAN para combatir hambre, prevenir y reducir desnutrición (aguda y crónica</a:t>
            </a:r>
            <a:r>
              <a:rPr lang="es-ES" sz="1400" dirty="0">
                <a:solidFill>
                  <a:prstClr val="white"/>
                </a:solidFill>
                <a:latin typeface="Calibri"/>
              </a:rPr>
              <a:t>) </a:t>
            </a:r>
          </a:p>
        </p:txBody>
      </p:sp>
      <p:sp>
        <p:nvSpPr>
          <p:cNvPr id="9" name="8 CuadroTexto"/>
          <p:cNvSpPr txBox="1"/>
          <p:nvPr/>
        </p:nvSpPr>
        <p:spPr>
          <a:xfrm>
            <a:off x="5652120" y="3068960"/>
            <a:ext cx="2448272" cy="53707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lnSpc>
                <a:spcPct val="70000"/>
              </a:lnSpc>
            </a:pPr>
            <a:r>
              <a:rPr lang="es-MX" sz="2000" dirty="0">
                <a:solidFill>
                  <a:prstClr val="white"/>
                </a:solidFill>
              </a:rPr>
              <a:t>Prevenir y reducir desnutrición aguda </a:t>
            </a:r>
            <a:endParaRPr lang="es-GT" sz="2000" b="1" dirty="0">
              <a:solidFill>
                <a:prstClr val="white"/>
              </a:solidFill>
            </a:endParaRPr>
          </a:p>
        </p:txBody>
      </p:sp>
      <p:sp>
        <p:nvSpPr>
          <p:cNvPr id="10" name="9 CuadroTexto"/>
          <p:cNvSpPr txBox="1"/>
          <p:nvPr/>
        </p:nvSpPr>
        <p:spPr>
          <a:xfrm>
            <a:off x="3635896" y="3573016"/>
            <a:ext cx="2448272" cy="30777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lnSpc>
                <a:spcPct val="70000"/>
              </a:lnSpc>
            </a:pPr>
            <a:r>
              <a:rPr lang="es-MX" sz="2000" dirty="0">
                <a:solidFill>
                  <a:prstClr val="white"/>
                </a:solidFill>
              </a:rPr>
              <a:t>Combatir hambre</a:t>
            </a:r>
            <a:endParaRPr lang="es-GT" sz="2000" b="1" dirty="0">
              <a:solidFill>
                <a:prstClr val="white"/>
              </a:solidFill>
            </a:endParaRPr>
          </a:p>
        </p:txBody>
      </p:sp>
      <p:sp>
        <p:nvSpPr>
          <p:cNvPr id="12" name="Rectangle 2"/>
          <p:cNvSpPr txBox="1">
            <a:spLocks noChangeArrowheads="1"/>
          </p:cNvSpPr>
          <p:nvPr/>
        </p:nvSpPr>
        <p:spPr>
          <a:xfrm>
            <a:off x="1475656" y="5671128"/>
            <a:ext cx="6552728" cy="404664"/>
          </a:xfrm>
          <a:prstGeom prst="rect">
            <a:avLst/>
          </a:prstGeom>
          <a:solidFill>
            <a:schemeClr val="bg1"/>
          </a:solidFill>
          <a:ln>
            <a:noFill/>
          </a:ln>
        </p:spPr>
        <p:txBody>
          <a:bodyPr vert="horz" lIns="91440" tIns="45720" rIns="91440" bIns="45720" rtlCol="0" anchor="ctr">
            <a:noAutofit/>
          </a:bodyPr>
          <a:lstStyle/>
          <a:p>
            <a:pPr algn="ctr">
              <a:spcBef>
                <a:spcPct val="0"/>
              </a:spcBef>
              <a:defRPr/>
            </a:pPr>
            <a:r>
              <a:rPr lang="es-ES" b="1" dirty="0">
                <a:solidFill>
                  <a:prstClr val="black"/>
                </a:solidFill>
                <a:latin typeface="Calibri"/>
              </a:rPr>
              <a:t>Acción conjunta de actores y sectores (en marco de SINASAN)</a:t>
            </a:r>
          </a:p>
        </p:txBody>
      </p:sp>
    </p:spTree>
    <p:extLst>
      <p:ext uri="{BB962C8B-B14F-4D97-AF65-F5344CB8AC3E}">
        <p14:creationId xmlns:p14="http://schemas.microsoft.com/office/powerpoint/2010/main" val="1542019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dirty="0"/>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5520" cy="6881873"/>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txBox="1">
            <a:spLocks/>
          </p:cNvSpPr>
          <p:nvPr/>
        </p:nvSpPr>
        <p:spPr>
          <a:xfrm>
            <a:off x="576064" y="288032"/>
            <a:ext cx="8244408" cy="908720"/>
          </a:xfrm>
          <a:prstGeom prst="rect">
            <a:avLst/>
          </a:prstGeom>
          <a:solidFill>
            <a:schemeClr val="bg1"/>
          </a:solidFill>
        </p:spPr>
        <p:txBody>
          <a:bodyPr vert="horz" lIns="91440" tIns="45720" rIns="91440" bIns="45720" rtlCol="0" anchor="ctr">
            <a:noAutofit/>
          </a:bodyPr>
          <a:lstStyle/>
          <a:p>
            <a:pPr algn="ctr">
              <a:spcBef>
                <a:spcPct val="0"/>
              </a:spcBef>
              <a:defRPr/>
            </a:pPr>
            <a:r>
              <a:rPr lang="es-MX" sz="2400" b="1" dirty="0" smtClean="0">
                <a:solidFill>
                  <a:schemeClr val="tx2">
                    <a:lumMod val="75000"/>
                  </a:schemeClr>
                </a:solidFill>
                <a:latin typeface="Arial" pitchFamily="34" charset="0"/>
                <a:cs typeface="Arial" pitchFamily="34" charset="0"/>
              </a:rPr>
              <a:t>El Plan para implementar la PNDRI y  la economía campesina.</a:t>
            </a:r>
            <a:endParaRPr lang="es-GT" sz="2400" b="1" dirty="0" smtClean="0">
              <a:solidFill>
                <a:schemeClr val="tx2">
                  <a:lumMod val="75000"/>
                </a:schemeClr>
              </a:solidFill>
              <a:latin typeface="Arial" pitchFamily="34" charset="0"/>
              <a:cs typeface="Arial" pitchFamily="34" charset="0"/>
            </a:endParaRPr>
          </a:p>
        </p:txBody>
      </p:sp>
      <p:sp>
        <p:nvSpPr>
          <p:cNvPr id="9" name="8 CuadroTexto"/>
          <p:cNvSpPr txBox="1"/>
          <p:nvPr/>
        </p:nvSpPr>
        <p:spPr>
          <a:xfrm>
            <a:off x="683568" y="1444714"/>
            <a:ext cx="7776864" cy="523220"/>
          </a:xfrm>
          <a:prstGeom prst="rect">
            <a:avLst/>
          </a:prstGeom>
          <a:noFill/>
        </p:spPr>
        <p:txBody>
          <a:bodyPr wrap="square" rtlCol="0">
            <a:spAutoFit/>
          </a:bodyPr>
          <a:lstStyle/>
          <a:p>
            <a:pPr algn="ctr"/>
            <a:r>
              <a:rPr lang="es-GT" sz="2800" dirty="0" smtClean="0">
                <a:solidFill>
                  <a:schemeClr val="bg1"/>
                </a:solidFill>
                <a:latin typeface="Arial" pitchFamily="34" charset="0"/>
                <a:cs typeface="Arial" pitchFamily="34" charset="0"/>
              </a:rPr>
              <a:t>Fortalecimiento de la Economía Campesina</a:t>
            </a:r>
            <a:endParaRPr lang="es-GT" sz="2800" dirty="0">
              <a:solidFill>
                <a:schemeClr val="bg1"/>
              </a:solidFill>
              <a:latin typeface="Arial" pitchFamily="34" charset="0"/>
              <a:cs typeface="Arial" pitchFamily="34" charset="0"/>
            </a:endParaRPr>
          </a:p>
        </p:txBody>
      </p:sp>
      <p:sp>
        <p:nvSpPr>
          <p:cNvPr id="10" name="9 Flecha abajo"/>
          <p:cNvSpPr/>
          <p:nvPr/>
        </p:nvSpPr>
        <p:spPr>
          <a:xfrm>
            <a:off x="4292837" y="2094125"/>
            <a:ext cx="504056" cy="720080"/>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solidFill>
                <a:schemeClr val="accent6">
                  <a:lumMod val="75000"/>
                </a:schemeClr>
              </a:solidFill>
            </a:endParaRPr>
          </a:p>
        </p:txBody>
      </p:sp>
      <p:sp>
        <p:nvSpPr>
          <p:cNvPr id="12" name="11 CuadroTexto"/>
          <p:cNvSpPr txBox="1"/>
          <p:nvPr/>
        </p:nvSpPr>
        <p:spPr>
          <a:xfrm>
            <a:off x="936104" y="2852936"/>
            <a:ext cx="7884368" cy="1015663"/>
          </a:xfrm>
          <a:prstGeom prst="rect">
            <a:avLst/>
          </a:prstGeom>
          <a:noFill/>
        </p:spPr>
        <p:txBody>
          <a:bodyPr wrap="square" rtlCol="0">
            <a:spAutoFit/>
          </a:bodyPr>
          <a:lstStyle/>
          <a:p>
            <a:pPr marL="342900" indent="-342900"/>
            <a:r>
              <a:rPr lang="es-MX" sz="2000" b="1" dirty="0">
                <a:solidFill>
                  <a:schemeClr val="bg1"/>
                </a:solidFill>
                <a:latin typeface="Arial" pitchFamily="34" charset="0"/>
                <a:ea typeface="Ebrima" pitchFamily="2" charset="0"/>
                <a:cs typeface="Arial" pitchFamily="34" charset="0"/>
              </a:rPr>
              <a:t>LA ECONOMIA CAMPESINA COMO SUJETO PRIORIZADO:</a:t>
            </a:r>
          </a:p>
          <a:p>
            <a:pPr marL="342900" indent="-342900"/>
            <a:r>
              <a:rPr lang="es-MX" sz="2000" b="1" dirty="0" smtClean="0">
                <a:solidFill>
                  <a:schemeClr val="bg1"/>
                </a:solidFill>
                <a:latin typeface="Arial" pitchFamily="34" charset="0"/>
                <a:ea typeface="Ebrima" pitchFamily="2" charset="0"/>
                <a:cs typeface="Arial" pitchFamily="34" charset="0"/>
              </a:rPr>
              <a:t>Alto </a:t>
            </a:r>
            <a:r>
              <a:rPr lang="es-MX" sz="2000" b="1" dirty="0">
                <a:solidFill>
                  <a:schemeClr val="bg1"/>
                </a:solidFill>
                <a:latin typeface="Arial" pitchFamily="34" charset="0"/>
                <a:ea typeface="Ebrima" pitchFamily="2" charset="0"/>
                <a:cs typeface="Arial" pitchFamily="34" charset="0"/>
              </a:rPr>
              <a:t>nivel de pobreza.</a:t>
            </a:r>
          </a:p>
          <a:p>
            <a:pPr marL="342900" indent="-342900"/>
            <a:r>
              <a:rPr lang="es-MX" sz="2000" b="1" dirty="0" smtClean="0">
                <a:solidFill>
                  <a:schemeClr val="bg1"/>
                </a:solidFill>
                <a:latin typeface="Arial" pitchFamily="34" charset="0"/>
                <a:ea typeface="Ebrima" pitchFamily="2" charset="0"/>
                <a:cs typeface="Arial" pitchFamily="34" charset="0"/>
              </a:rPr>
              <a:t>Alto </a:t>
            </a:r>
            <a:r>
              <a:rPr lang="es-MX" sz="2000" b="1" dirty="0">
                <a:solidFill>
                  <a:schemeClr val="bg1"/>
                </a:solidFill>
                <a:latin typeface="Arial" pitchFamily="34" charset="0"/>
                <a:ea typeface="Ebrima" pitchFamily="2" charset="0"/>
                <a:cs typeface="Arial" pitchFamily="34" charset="0"/>
              </a:rPr>
              <a:t>nivel de INSAN</a:t>
            </a:r>
          </a:p>
        </p:txBody>
      </p:sp>
      <p:sp>
        <p:nvSpPr>
          <p:cNvPr id="13" name="12 Rectángulo"/>
          <p:cNvSpPr/>
          <p:nvPr/>
        </p:nvSpPr>
        <p:spPr>
          <a:xfrm>
            <a:off x="179512" y="4173874"/>
            <a:ext cx="5489848" cy="2246769"/>
          </a:xfrm>
          <a:prstGeom prst="rect">
            <a:avLst/>
          </a:prstGeom>
        </p:spPr>
        <p:txBody>
          <a:bodyPr wrap="square">
            <a:spAutoFit/>
          </a:bodyPr>
          <a:lstStyle/>
          <a:p>
            <a:pPr marL="800100" lvl="1" indent="-342900"/>
            <a:r>
              <a:rPr lang="es-MX" sz="2000" b="1" dirty="0" smtClean="0">
                <a:solidFill>
                  <a:schemeClr val="bg1"/>
                </a:solidFill>
                <a:latin typeface="Arial" pitchFamily="34" charset="0"/>
                <a:ea typeface="Ebrima" pitchFamily="2" charset="0"/>
                <a:cs typeface="Arial" pitchFamily="34" charset="0"/>
              </a:rPr>
              <a:t>     EL </a:t>
            </a:r>
            <a:r>
              <a:rPr lang="es-MX" sz="2000" b="1" dirty="0">
                <a:solidFill>
                  <a:schemeClr val="bg1"/>
                </a:solidFill>
                <a:latin typeface="Arial" pitchFamily="34" charset="0"/>
                <a:ea typeface="Ebrima" pitchFamily="2" charset="0"/>
                <a:cs typeface="Arial" pitchFamily="34" charset="0"/>
              </a:rPr>
              <a:t>PLAN ORDENA AL MAGA LA FORMULACIÓN    DEL PROGRAMA DE AGRICULTURA FAMILIAR PARA EL FORTALECIMIENTO DE LA ECONOMIA CAMPESINA.  Entrada inicial para el desarrollo rural integral.</a:t>
            </a:r>
          </a:p>
        </p:txBody>
      </p:sp>
    </p:spTree>
    <p:extLst>
      <p:ext uri="{BB962C8B-B14F-4D97-AF65-F5344CB8AC3E}">
        <p14:creationId xmlns:p14="http://schemas.microsoft.com/office/powerpoint/2010/main" val="41127727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p:spPr>
        <p:txBody>
          <a:bodyPr>
            <a:normAutofit fontScale="90000"/>
          </a:bodyPr>
          <a:lstStyle/>
          <a:p>
            <a:pPr algn="just">
              <a:lnSpc>
                <a:spcPct val="115000"/>
              </a:lnSpc>
              <a:spcAft>
                <a:spcPts val="0"/>
              </a:spcAft>
            </a:pPr>
            <a:r>
              <a:rPr lang="es-GT" dirty="0">
                <a:ea typeface="Calibri"/>
                <a:cs typeface="Times New Roman"/>
              </a:rPr>
              <a:t>“</a:t>
            </a:r>
            <a:r>
              <a:rPr lang="es-GT" sz="3600" b="1" dirty="0">
                <a:ea typeface="Calibri"/>
                <a:cs typeface="Times New Roman"/>
              </a:rPr>
              <a:t>El desarrollo rural no depende exclusivamente de la extensión rural, pero el protagonismo de los pobladores del campo en su proceso de desarrollo depende en gran medida de la labor de la extensión rural, ya que el desarrollo depende más de la persona que lo protagoniza que de los bienes materiales que se le brindan.”</a:t>
            </a:r>
            <a:r>
              <a:rPr lang="es-GT" dirty="0">
                <a:ea typeface="Calibri"/>
                <a:cs typeface="Times New Roman"/>
              </a:rPr>
              <a:t/>
            </a:r>
            <a:br>
              <a:rPr lang="es-GT" dirty="0">
                <a:ea typeface="Calibri"/>
                <a:cs typeface="Times New Roman"/>
              </a:rPr>
            </a:br>
            <a:r>
              <a:rPr lang="es-GT" sz="2700" dirty="0" smtClean="0">
                <a:ea typeface="Calibri"/>
                <a:cs typeface="Times New Roman"/>
              </a:rPr>
              <a:t>(Tomado de las versiones originales del documento del Sistema Nacional de Extensión Rural –SNER-.</a:t>
            </a:r>
            <a:endParaRPr lang="es-GT" sz="2700" dirty="0"/>
          </a:p>
        </p:txBody>
      </p:sp>
    </p:spTree>
    <p:extLst>
      <p:ext uri="{BB962C8B-B14F-4D97-AF65-F5344CB8AC3E}">
        <p14:creationId xmlns:p14="http://schemas.microsoft.com/office/powerpoint/2010/main" val="3865544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26"/>
            <a:ext cx="9144000" cy="6881873"/>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683567" y="216024"/>
            <a:ext cx="7590041" cy="476672"/>
          </a:xfrm>
          <a:prstGeom prst="rect">
            <a:avLst/>
          </a:prstGeom>
          <a:solidFill>
            <a:schemeClr val="bg1"/>
          </a:solidFill>
        </p:spPr>
        <p:txBody>
          <a:bodyPr vert="horz" lIns="91440" tIns="45720" rIns="91440" bIns="45720" rtlCol="0" anchor="ctr">
            <a:noAutofit/>
          </a:bodyPr>
          <a:lstStyle/>
          <a:p>
            <a:pPr algn="ctr">
              <a:spcBef>
                <a:spcPct val="0"/>
              </a:spcBef>
              <a:defRPr/>
            </a:pPr>
            <a:r>
              <a:rPr lang="es-MX" sz="2800" dirty="0" smtClean="0">
                <a:solidFill>
                  <a:schemeClr val="accent1">
                    <a:lumMod val="50000"/>
                  </a:schemeClr>
                </a:solidFill>
                <a:latin typeface="Arial" pitchFamily="34" charset="0"/>
                <a:cs typeface="Arial" pitchFamily="34" charset="0"/>
              </a:rPr>
              <a:t>Marco  conceptual</a:t>
            </a:r>
            <a:endParaRPr lang="es-GT" sz="2800" dirty="0" smtClean="0">
              <a:solidFill>
                <a:schemeClr val="accent1">
                  <a:lumMod val="50000"/>
                </a:schemeClr>
              </a:solidFill>
              <a:latin typeface="Arial" pitchFamily="34" charset="0"/>
              <a:cs typeface="Arial" pitchFamily="34" charset="0"/>
            </a:endParaRPr>
          </a:p>
        </p:txBody>
      </p:sp>
      <p:sp>
        <p:nvSpPr>
          <p:cNvPr id="7" name="6 Rectángulo"/>
          <p:cNvSpPr/>
          <p:nvPr/>
        </p:nvSpPr>
        <p:spPr>
          <a:xfrm>
            <a:off x="3030508" y="910368"/>
            <a:ext cx="2837636" cy="430887"/>
          </a:xfrm>
          <a:prstGeom prst="rect">
            <a:avLst/>
          </a:prstGeom>
        </p:spPr>
        <p:txBody>
          <a:bodyPr wrap="none">
            <a:spAutoFit/>
          </a:bodyPr>
          <a:lstStyle/>
          <a:p>
            <a:pPr algn="r">
              <a:spcBef>
                <a:spcPct val="0"/>
              </a:spcBef>
              <a:defRPr/>
            </a:pPr>
            <a:r>
              <a:rPr lang="es-MX" sz="2000" dirty="0" smtClean="0">
                <a:solidFill>
                  <a:schemeClr val="bg1"/>
                </a:solidFill>
                <a:latin typeface="Arial" pitchFamily="34" charset="0"/>
                <a:cs typeface="Arial" pitchFamily="34" charset="0"/>
              </a:rPr>
              <a:t>Economía </a:t>
            </a:r>
            <a:r>
              <a:rPr lang="es-MX" sz="2200" dirty="0" smtClean="0">
                <a:solidFill>
                  <a:schemeClr val="bg1"/>
                </a:solidFill>
                <a:latin typeface="Arial" pitchFamily="34" charset="0"/>
                <a:cs typeface="Arial" pitchFamily="34" charset="0"/>
              </a:rPr>
              <a:t>Campesina</a:t>
            </a:r>
            <a:endParaRPr lang="es-MX" sz="2200" dirty="0">
              <a:solidFill>
                <a:prstClr val="black"/>
              </a:solidFill>
              <a:latin typeface="Berlin Sans FB Demi" pitchFamily="34" charset="0"/>
            </a:endParaRPr>
          </a:p>
        </p:txBody>
      </p:sp>
      <p:sp>
        <p:nvSpPr>
          <p:cNvPr id="8" name="7 Rectángulo"/>
          <p:cNvSpPr/>
          <p:nvPr/>
        </p:nvSpPr>
        <p:spPr>
          <a:xfrm>
            <a:off x="611560" y="1484784"/>
            <a:ext cx="7716394" cy="1323439"/>
          </a:xfrm>
          <a:prstGeom prst="rect">
            <a:avLst/>
          </a:prstGeom>
        </p:spPr>
        <p:txBody>
          <a:bodyPr wrap="square">
            <a:spAutoFit/>
          </a:bodyPr>
          <a:lstStyle/>
          <a:p>
            <a:pPr marL="179388" indent="-179388">
              <a:lnSpc>
                <a:spcPct val="80000"/>
              </a:lnSpc>
              <a:buFont typeface="Arial" pitchFamily="34" charset="0"/>
              <a:buChar char="•"/>
            </a:pPr>
            <a:r>
              <a:rPr lang="es-GT" sz="2000" dirty="0">
                <a:solidFill>
                  <a:schemeClr val="bg1"/>
                </a:solidFill>
                <a:latin typeface="Arial" pitchFamily="34" charset="0"/>
                <a:cs typeface="Arial" pitchFamily="34" charset="0"/>
              </a:rPr>
              <a:t>Conjunto sistemático de estrategias  y  actividades  que  la  familia  y  la  comunidad  rural  desarrollan,  </a:t>
            </a:r>
          </a:p>
          <a:p>
            <a:pPr marL="179388" indent="-179388">
              <a:lnSpc>
                <a:spcPct val="80000"/>
              </a:lnSpc>
              <a:buFont typeface="Arial" pitchFamily="34" charset="0"/>
              <a:buChar char="•"/>
            </a:pPr>
            <a:r>
              <a:rPr lang="es-GT" sz="2000" dirty="0">
                <a:solidFill>
                  <a:schemeClr val="bg1"/>
                </a:solidFill>
                <a:latin typeface="Arial" pitchFamily="34" charset="0"/>
                <a:cs typeface="Arial" pitchFamily="34" charset="0"/>
              </a:rPr>
              <a:t>para  lograr  satisfacer sus necesidades vitales materiales y espirituales, </a:t>
            </a:r>
          </a:p>
          <a:p>
            <a:pPr marL="179388" indent="-179388">
              <a:lnSpc>
                <a:spcPct val="80000"/>
              </a:lnSpc>
              <a:buFont typeface="Arial" pitchFamily="34" charset="0"/>
              <a:buChar char="•"/>
            </a:pPr>
            <a:r>
              <a:rPr lang="es-GT" sz="2000" dirty="0">
                <a:solidFill>
                  <a:schemeClr val="bg1"/>
                </a:solidFill>
                <a:latin typeface="Arial" pitchFamily="34" charset="0"/>
                <a:cs typeface="Arial" pitchFamily="34" charset="0"/>
              </a:rPr>
              <a:t>alcanzar una vida digna, en armonía con territorio y ambiente.</a:t>
            </a:r>
          </a:p>
        </p:txBody>
      </p:sp>
      <p:sp>
        <p:nvSpPr>
          <p:cNvPr id="9" name="8 Rectángulo"/>
          <p:cNvSpPr/>
          <p:nvPr/>
        </p:nvSpPr>
        <p:spPr>
          <a:xfrm>
            <a:off x="1192344" y="2823664"/>
            <a:ext cx="2587568" cy="430887"/>
          </a:xfrm>
          <a:prstGeom prst="rect">
            <a:avLst/>
          </a:prstGeom>
        </p:spPr>
        <p:txBody>
          <a:bodyPr wrap="none">
            <a:spAutoFit/>
          </a:bodyPr>
          <a:lstStyle/>
          <a:p>
            <a:r>
              <a:rPr lang="es-GT" sz="2200" dirty="0">
                <a:solidFill>
                  <a:schemeClr val="bg1"/>
                </a:solidFill>
                <a:latin typeface="Arial" pitchFamily="34" charset="0"/>
                <a:cs typeface="Arial" pitchFamily="34" charset="0"/>
              </a:rPr>
              <a:t>Caracterizada por:</a:t>
            </a:r>
            <a:r>
              <a:rPr lang="es-GT" sz="2200" dirty="0">
                <a:solidFill>
                  <a:prstClr val="black"/>
                </a:solidFill>
                <a:latin typeface="Arial" pitchFamily="34" charset="0"/>
                <a:cs typeface="Arial" pitchFamily="34" charset="0"/>
              </a:rPr>
              <a:t> </a:t>
            </a:r>
          </a:p>
        </p:txBody>
      </p:sp>
      <p:sp>
        <p:nvSpPr>
          <p:cNvPr id="10" name="9 Rectángulo"/>
          <p:cNvSpPr/>
          <p:nvPr/>
        </p:nvSpPr>
        <p:spPr>
          <a:xfrm>
            <a:off x="611560" y="3339653"/>
            <a:ext cx="7378121" cy="1323439"/>
          </a:xfrm>
          <a:prstGeom prst="rect">
            <a:avLst/>
          </a:prstGeom>
        </p:spPr>
        <p:txBody>
          <a:bodyPr wrap="square">
            <a:spAutoFit/>
          </a:bodyPr>
          <a:lstStyle/>
          <a:p>
            <a:pPr marL="263525" indent="-263525">
              <a:buFont typeface="Arial" pitchFamily="34" charset="0"/>
              <a:buChar char="•"/>
            </a:pPr>
            <a:r>
              <a:rPr lang="es-GT" sz="2000" dirty="0">
                <a:solidFill>
                  <a:schemeClr val="bg1"/>
                </a:solidFill>
                <a:latin typeface="Arial" pitchFamily="34" charset="0"/>
                <a:cs typeface="Arial" pitchFamily="34" charset="0"/>
              </a:rPr>
              <a:t>Trabajo familiar, </a:t>
            </a:r>
          </a:p>
          <a:p>
            <a:pPr marL="263525" indent="-263525">
              <a:buFont typeface="Arial" pitchFamily="34" charset="0"/>
              <a:buChar char="•"/>
            </a:pPr>
            <a:r>
              <a:rPr lang="es-GT" sz="2000" dirty="0">
                <a:solidFill>
                  <a:schemeClr val="bg1"/>
                </a:solidFill>
                <a:latin typeface="Arial" pitchFamily="34" charset="0"/>
                <a:cs typeface="Arial" pitchFamily="34" charset="0"/>
              </a:rPr>
              <a:t>Su </a:t>
            </a:r>
            <a:r>
              <a:rPr lang="es-GT" sz="2000" b="1" dirty="0">
                <a:solidFill>
                  <a:schemeClr val="bg1"/>
                </a:solidFill>
                <a:latin typeface="Arial" pitchFamily="34" charset="0"/>
                <a:cs typeface="Arial" pitchFamily="34" charset="0"/>
              </a:rPr>
              <a:t>RACIONALIDAD</a:t>
            </a:r>
            <a:r>
              <a:rPr lang="es-GT" sz="2000" dirty="0">
                <a:solidFill>
                  <a:schemeClr val="bg1"/>
                </a:solidFill>
                <a:latin typeface="Arial" pitchFamily="34" charset="0"/>
                <a:cs typeface="Arial" pitchFamily="34" charset="0"/>
              </a:rPr>
              <a:t> es producir para el autoconsumo.</a:t>
            </a:r>
          </a:p>
          <a:p>
            <a:pPr marL="263525" indent="-263525">
              <a:buFont typeface="Arial" pitchFamily="34" charset="0"/>
              <a:buChar char="•"/>
            </a:pPr>
            <a:r>
              <a:rPr lang="es-GT" sz="2000" dirty="0">
                <a:solidFill>
                  <a:schemeClr val="bg1"/>
                </a:solidFill>
                <a:latin typeface="Arial" pitchFamily="34" charset="0"/>
                <a:cs typeface="Arial" pitchFamily="34" charset="0"/>
              </a:rPr>
              <a:t>Rol central de la mujer en reproducción y fortalecimiento del sistema.</a:t>
            </a:r>
          </a:p>
        </p:txBody>
      </p:sp>
      <p:sp>
        <p:nvSpPr>
          <p:cNvPr id="11" name="10 Rectángulo"/>
          <p:cNvSpPr/>
          <p:nvPr/>
        </p:nvSpPr>
        <p:spPr>
          <a:xfrm>
            <a:off x="899592" y="4581128"/>
            <a:ext cx="7374018" cy="1200329"/>
          </a:xfrm>
          <a:prstGeom prst="rect">
            <a:avLst/>
          </a:prstGeom>
        </p:spPr>
        <p:txBody>
          <a:bodyPr wrap="square">
            <a:spAutoFit/>
          </a:bodyPr>
          <a:lstStyle/>
          <a:p>
            <a:r>
              <a:rPr lang="es-GT" sz="2400" b="1" i="1" dirty="0">
                <a:solidFill>
                  <a:schemeClr val="bg1"/>
                </a:solidFill>
                <a:latin typeface="Arial" pitchFamily="34" charset="0"/>
                <a:cs typeface="Arial" pitchFamily="34" charset="0"/>
              </a:rPr>
              <a:t>Es poli-activa.  Sus expresiones varían  de región en región, según elementos socioculturales y factores físicos del entorno.</a:t>
            </a:r>
          </a:p>
        </p:txBody>
      </p:sp>
      <p:sp>
        <p:nvSpPr>
          <p:cNvPr id="12" name="11 Rectángulo"/>
          <p:cNvSpPr/>
          <p:nvPr/>
        </p:nvSpPr>
        <p:spPr>
          <a:xfrm>
            <a:off x="683568" y="5805264"/>
            <a:ext cx="7570473" cy="923330"/>
          </a:xfrm>
          <a:prstGeom prst="rect">
            <a:avLst/>
          </a:prstGeom>
          <a:solidFill>
            <a:schemeClr val="bg2"/>
          </a:solidFill>
        </p:spPr>
        <p:txBody>
          <a:bodyPr wrap="square">
            <a:spAutoFit/>
          </a:bodyPr>
          <a:lstStyle/>
          <a:p>
            <a:r>
              <a:rPr lang="es-MX" dirty="0">
                <a:solidFill>
                  <a:schemeClr val="accent6">
                    <a:lumMod val="75000"/>
                  </a:schemeClr>
                </a:solidFill>
              </a:rPr>
              <a:t>* </a:t>
            </a:r>
            <a:r>
              <a:rPr lang="es-GT" dirty="0">
                <a:solidFill>
                  <a:schemeClr val="accent6">
                    <a:lumMod val="75000"/>
                  </a:schemeClr>
                </a:solidFill>
                <a:latin typeface="Arial" pitchFamily="34" charset="0"/>
                <a:cs typeface="Arial" pitchFamily="34" charset="0"/>
              </a:rPr>
              <a:t>Plan para activar y adecuar la PNDRI </a:t>
            </a:r>
            <a:r>
              <a:rPr lang="es-MX" dirty="0">
                <a:solidFill>
                  <a:schemeClr val="accent6">
                    <a:lumMod val="75000"/>
                  </a:schemeClr>
                </a:solidFill>
                <a:latin typeface="Arial" pitchFamily="34" charset="0"/>
                <a:cs typeface="Arial" pitchFamily="34" charset="0"/>
              </a:rPr>
              <a:t>. </a:t>
            </a:r>
            <a:r>
              <a:rPr lang="es-GT" dirty="0">
                <a:solidFill>
                  <a:schemeClr val="accent6">
                    <a:lumMod val="75000"/>
                  </a:schemeClr>
                </a:solidFill>
                <a:latin typeface="Arial" pitchFamily="34" charset="0"/>
                <a:cs typeface="Arial" pitchFamily="34" charset="0"/>
              </a:rPr>
              <a:t>Comisión Presidencial de Promoción de la Economía Campesina, Comisionado Presidencial para el Desarrollo Rural Integral, 2012</a:t>
            </a:r>
          </a:p>
        </p:txBody>
      </p:sp>
    </p:spTree>
    <p:extLst>
      <p:ext uri="{BB962C8B-B14F-4D97-AF65-F5344CB8AC3E}">
        <p14:creationId xmlns:p14="http://schemas.microsoft.com/office/powerpoint/2010/main" val="215283447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73"/>
            <a:ext cx="9395520" cy="6881873"/>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825751" y="327289"/>
            <a:ext cx="3052471" cy="523220"/>
          </a:xfrm>
          <a:prstGeom prst="rect">
            <a:avLst/>
          </a:prstGeom>
          <a:solidFill>
            <a:schemeClr val="bg1"/>
          </a:solidFill>
        </p:spPr>
        <p:txBody>
          <a:bodyPr wrap="square">
            <a:spAutoFit/>
          </a:bodyPr>
          <a:lstStyle/>
          <a:p>
            <a:pPr algn="ctr">
              <a:spcBef>
                <a:spcPct val="0"/>
              </a:spcBef>
              <a:defRPr/>
            </a:pPr>
            <a:r>
              <a:rPr lang="es-MX" sz="2400" dirty="0">
                <a:solidFill>
                  <a:schemeClr val="tx2">
                    <a:lumMod val="75000"/>
                  </a:schemeClr>
                </a:solidFill>
                <a:latin typeface="Arial" pitchFamily="34" charset="0"/>
                <a:cs typeface="Arial" pitchFamily="34" charset="0"/>
              </a:rPr>
              <a:t>Marco  </a:t>
            </a:r>
            <a:r>
              <a:rPr lang="es-MX" sz="2800" dirty="0">
                <a:solidFill>
                  <a:schemeClr val="tx2">
                    <a:lumMod val="75000"/>
                  </a:schemeClr>
                </a:solidFill>
                <a:latin typeface="Arial" pitchFamily="34" charset="0"/>
                <a:cs typeface="Arial" pitchFamily="34" charset="0"/>
              </a:rPr>
              <a:t>conceptual</a:t>
            </a:r>
            <a:endParaRPr lang="es-GT" sz="2800" dirty="0">
              <a:solidFill>
                <a:schemeClr val="tx2">
                  <a:lumMod val="75000"/>
                </a:schemeClr>
              </a:solidFill>
              <a:latin typeface="Arial" pitchFamily="34" charset="0"/>
              <a:cs typeface="Arial" pitchFamily="34" charset="0"/>
            </a:endParaRPr>
          </a:p>
        </p:txBody>
      </p:sp>
      <p:sp>
        <p:nvSpPr>
          <p:cNvPr id="9" name="8 Rectángulo"/>
          <p:cNvSpPr/>
          <p:nvPr/>
        </p:nvSpPr>
        <p:spPr>
          <a:xfrm>
            <a:off x="1187625" y="1124744"/>
            <a:ext cx="4570758" cy="461665"/>
          </a:xfrm>
          <a:prstGeom prst="rect">
            <a:avLst/>
          </a:prstGeom>
        </p:spPr>
        <p:txBody>
          <a:bodyPr wrap="square">
            <a:spAutoFit/>
          </a:bodyPr>
          <a:lstStyle/>
          <a:p>
            <a:pPr>
              <a:spcBef>
                <a:spcPct val="0"/>
              </a:spcBef>
              <a:defRPr/>
            </a:pPr>
            <a:r>
              <a:rPr lang="es-MX" sz="2400" b="1" dirty="0">
                <a:solidFill>
                  <a:schemeClr val="bg1"/>
                </a:solidFill>
                <a:latin typeface="Arial" pitchFamily="34" charset="0"/>
                <a:ea typeface="Ebrima" pitchFamily="2" charset="0"/>
                <a:cs typeface="Arial" pitchFamily="34" charset="0"/>
              </a:rPr>
              <a:t>Agricultura familiar</a:t>
            </a:r>
          </a:p>
        </p:txBody>
      </p:sp>
      <p:sp>
        <p:nvSpPr>
          <p:cNvPr id="10" name="9 Rectángulo"/>
          <p:cNvSpPr/>
          <p:nvPr/>
        </p:nvSpPr>
        <p:spPr>
          <a:xfrm>
            <a:off x="899592" y="1690063"/>
            <a:ext cx="8064896" cy="2523768"/>
          </a:xfrm>
          <a:prstGeom prst="rect">
            <a:avLst/>
          </a:prstGeom>
        </p:spPr>
        <p:txBody>
          <a:bodyPr wrap="square">
            <a:spAutoFit/>
          </a:bodyPr>
          <a:lstStyle/>
          <a:p>
            <a:r>
              <a:rPr lang="es-GT" dirty="0" smtClean="0">
                <a:solidFill>
                  <a:schemeClr val="accent6"/>
                </a:solidFill>
                <a:latin typeface="Comic Sans MS" pitchFamily="66" charset="0"/>
                <a:ea typeface="Ebrima" pitchFamily="2" charset="0"/>
                <a:cs typeface="Ebrima" pitchFamily="2" charset="0"/>
              </a:rPr>
              <a:t>*  </a:t>
            </a:r>
            <a:r>
              <a:rPr lang="es-GT" sz="2000" b="1" dirty="0" smtClean="0">
                <a:solidFill>
                  <a:schemeClr val="bg1"/>
                </a:solidFill>
                <a:latin typeface="Arial" pitchFamily="34" charset="0"/>
                <a:ea typeface="Ebrima" pitchFamily="2" charset="0"/>
                <a:cs typeface="Arial" pitchFamily="34" charset="0"/>
              </a:rPr>
              <a:t>Producción </a:t>
            </a:r>
            <a:r>
              <a:rPr lang="es-GT" sz="2000" b="1" dirty="0">
                <a:solidFill>
                  <a:schemeClr val="bg1"/>
                </a:solidFill>
                <a:latin typeface="Arial" pitchFamily="34" charset="0"/>
                <a:ea typeface="Ebrima" pitchFamily="2" charset="0"/>
                <a:cs typeface="Arial" pitchFamily="34" charset="0"/>
              </a:rPr>
              <a:t>agrícola caracterizada por:</a:t>
            </a:r>
          </a:p>
          <a:p>
            <a:pPr marL="263525" indent="-263525">
              <a:buFont typeface="Arial" pitchFamily="34" charset="0"/>
              <a:buChar char="•"/>
              <a:tabLst>
                <a:tab pos="442913" algn="l"/>
              </a:tabLst>
            </a:pPr>
            <a:r>
              <a:rPr lang="es-GT" sz="2000" dirty="0" smtClean="0">
                <a:solidFill>
                  <a:schemeClr val="bg1"/>
                </a:solidFill>
                <a:latin typeface="Arial" pitchFamily="34" charset="0"/>
                <a:ea typeface="Ebrima" pitchFamily="2" charset="0"/>
                <a:cs typeface="Arial" pitchFamily="34" charset="0"/>
              </a:rPr>
              <a:t>Como economía </a:t>
            </a:r>
            <a:r>
              <a:rPr lang="es-GT" sz="2000" smtClean="0">
                <a:solidFill>
                  <a:schemeClr val="bg1"/>
                </a:solidFill>
                <a:latin typeface="Arial" pitchFamily="34" charset="0"/>
                <a:ea typeface="Ebrima" pitchFamily="2" charset="0"/>
                <a:cs typeface="Arial" pitchFamily="34" charset="0"/>
              </a:rPr>
              <a:t>campesina  usa </a:t>
            </a:r>
            <a:r>
              <a:rPr lang="es-GT" sz="2000" dirty="0" smtClean="0">
                <a:solidFill>
                  <a:schemeClr val="bg1"/>
                </a:solidFill>
                <a:latin typeface="Arial" pitchFamily="34" charset="0"/>
                <a:ea typeface="Ebrima" pitchFamily="2" charset="0"/>
                <a:cs typeface="Arial" pitchFamily="34" charset="0"/>
              </a:rPr>
              <a:t>fuerza </a:t>
            </a:r>
            <a:r>
              <a:rPr lang="es-GT" sz="2000" dirty="0">
                <a:solidFill>
                  <a:schemeClr val="bg1"/>
                </a:solidFill>
                <a:latin typeface="Arial" pitchFamily="34" charset="0"/>
                <a:ea typeface="Ebrima" pitchFamily="2" charset="0"/>
                <a:cs typeface="Arial" pitchFamily="34" charset="0"/>
              </a:rPr>
              <a:t>de trabajo familiar, con participación directa del jefe y jefa de familia en el proceso productivo;</a:t>
            </a:r>
          </a:p>
          <a:p>
            <a:pPr marL="263525" indent="-263525">
              <a:buFont typeface="Arial" pitchFamily="34" charset="0"/>
              <a:buChar char="•"/>
              <a:tabLst>
                <a:tab pos="442913" algn="l"/>
              </a:tabLst>
            </a:pPr>
            <a:r>
              <a:rPr lang="es-GT" sz="2000" dirty="0">
                <a:solidFill>
                  <a:schemeClr val="bg1"/>
                </a:solidFill>
                <a:latin typeface="Arial" pitchFamily="34" charset="0"/>
                <a:ea typeface="Ebrima" pitchFamily="2" charset="0"/>
                <a:cs typeface="Arial" pitchFamily="34" charset="0"/>
              </a:rPr>
              <a:t>Acceso limitado a tierra y capital;</a:t>
            </a:r>
          </a:p>
          <a:p>
            <a:pPr marL="263525" indent="-263525">
              <a:buFont typeface="Arial" pitchFamily="34" charset="0"/>
              <a:buChar char="•"/>
              <a:tabLst>
                <a:tab pos="442913" algn="l"/>
              </a:tabLst>
            </a:pPr>
            <a:r>
              <a:rPr lang="es-GT" sz="2000" dirty="0">
                <a:solidFill>
                  <a:schemeClr val="bg1"/>
                </a:solidFill>
                <a:latin typeface="Arial" pitchFamily="34" charset="0"/>
                <a:ea typeface="Ebrima" pitchFamily="2" charset="0"/>
                <a:cs typeface="Arial" pitchFamily="34" charset="0"/>
              </a:rPr>
              <a:t>Principal fuente de ingresos del núcleo familiar, </a:t>
            </a:r>
          </a:p>
          <a:p>
            <a:pPr marL="263525" indent="-263525">
              <a:buFont typeface="Arial" pitchFamily="34" charset="0"/>
              <a:buChar char="•"/>
              <a:tabLst>
                <a:tab pos="442913" algn="l"/>
              </a:tabLst>
            </a:pPr>
            <a:r>
              <a:rPr lang="es-GT" sz="2000" b="1" dirty="0">
                <a:solidFill>
                  <a:schemeClr val="bg1"/>
                </a:solidFill>
                <a:latin typeface="Arial" pitchFamily="34" charset="0"/>
                <a:ea typeface="Ebrima" pitchFamily="2" charset="0"/>
                <a:cs typeface="Arial" pitchFamily="34" charset="0"/>
              </a:rPr>
              <a:t>Su RACIONALIDAD</a:t>
            </a:r>
            <a:r>
              <a:rPr lang="es-GT" sz="2000" dirty="0">
                <a:solidFill>
                  <a:schemeClr val="bg1"/>
                </a:solidFill>
                <a:latin typeface="Arial" pitchFamily="34" charset="0"/>
                <a:ea typeface="Ebrima" pitchFamily="2" charset="0"/>
                <a:cs typeface="Arial" pitchFamily="34" charset="0"/>
              </a:rPr>
              <a:t>: Producción de autoconsumo</a:t>
            </a:r>
            <a:r>
              <a:rPr lang="es-GT" dirty="0">
                <a:solidFill>
                  <a:srgbClr val="EEECE1">
                    <a:lumMod val="25000"/>
                  </a:srgbClr>
                </a:solidFill>
                <a:latin typeface="Comic Sans MS" pitchFamily="66" charset="0"/>
                <a:ea typeface="Ebrima" pitchFamily="2" charset="0"/>
                <a:cs typeface="Ebrima" pitchFamily="2" charset="0"/>
              </a:rPr>
              <a:t>.</a:t>
            </a:r>
          </a:p>
          <a:p>
            <a:pPr>
              <a:tabLst>
                <a:tab pos="442913" algn="l"/>
              </a:tabLst>
            </a:pPr>
            <a:endParaRPr lang="es-GT" dirty="0">
              <a:solidFill>
                <a:srgbClr val="EEECE1">
                  <a:lumMod val="25000"/>
                </a:srgbClr>
              </a:solidFill>
              <a:latin typeface="Comic Sans MS" pitchFamily="66" charset="0"/>
              <a:ea typeface="Ebrima" pitchFamily="2" charset="0"/>
              <a:cs typeface="Ebrima" pitchFamily="2" charset="0"/>
            </a:endParaRPr>
          </a:p>
        </p:txBody>
      </p:sp>
      <p:sp>
        <p:nvSpPr>
          <p:cNvPr id="11" name="10 Rectángulo"/>
          <p:cNvSpPr/>
          <p:nvPr/>
        </p:nvSpPr>
        <p:spPr>
          <a:xfrm>
            <a:off x="1057334" y="3946703"/>
            <a:ext cx="7331090" cy="1323439"/>
          </a:xfrm>
          <a:prstGeom prst="rect">
            <a:avLst/>
          </a:prstGeom>
        </p:spPr>
        <p:txBody>
          <a:bodyPr wrap="square">
            <a:spAutoFit/>
          </a:bodyPr>
          <a:lstStyle/>
          <a:p>
            <a:pPr marL="342900" indent="-342900"/>
            <a:r>
              <a:rPr lang="es-GT" sz="2000" dirty="0">
                <a:solidFill>
                  <a:schemeClr val="bg1"/>
                </a:solidFill>
                <a:latin typeface="Arial" pitchFamily="34" charset="0"/>
                <a:ea typeface="Ebrima" pitchFamily="2" charset="0"/>
                <a:cs typeface="Arial" pitchFamily="34" charset="0"/>
              </a:rPr>
              <a:t>**Producción agrícola a pequeña escala, desarrollada en fincas que son unidades domésticas de producción y consumo, con mano de obra familiar no remunerada como principal fuerza laboral.</a:t>
            </a:r>
          </a:p>
        </p:txBody>
      </p:sp>
      <p:sp>
        <p:nvSpPr>
          <p:cNvPr id="12" name="11 Rectángulo"/>
          <p:cNvSpPr/>
          <p:nvPr/>
        </p:nvSpPr>
        <p:spPr>
          <a:xfrm>
            <a:off x="1035630" y="5517232"/>
            <a:ext cx="6632714" cy="1200329"/>
          </a:xfrm>
          <a:prstGeom prst="rect">
            <a:avLst/>
          </a:prstGeom>
          <a:solidFill>
            <a:schemeClr val="bg2">
              <a:lumMod val="90000"/>
            </a:schemeClr>
          </a:solidFill>
        </p:spPr>
        <p:txBody>
          <a:bodyPr wrap="square">
            <a:spAutoFit/>
          </a:bodyPr>
          <a:lstStyle/>
          <a:p>
            <a:pPr marL="263525" indent="-263525">
              <a:spcBef>
                <a:spcPct val="0"/>
              </a:spcBef>
            </a:pPr>
            <a:r>
              <a:rPr lang="es-MX" dirty="0">
                <a:solidFill>
                  <a:srgbClr val="C0504D"/>
                </a:solidFill>
              </a:rPr>
              <a:t>	</a:t>
            </a:r>
            <a:r>
              <a:rPr lang="es-MX" dirty="0">
                <a:solidFill>
                  <a:schemeClr val="accent6">
                    <a:lumMod val="75000"/>
                  </a:schemeClr>
                </a:solidFill>
                <a:latin typeface="Arial" pitchFamily="34" charset="0"/>
                <a:cs typeface="Arial" pitchFamily="34" charset="0"/>
              </a:rPr>
              <a:t>FAO (Estudio FAO-BID, 2006; Memoria Reunión Chile)</a:t>
            </a:r>
          </a:p>
          <a:p>
            <a:pPr marL="263525" indent="-263525">
              <a:spcBef>
                <a:spcPct val="0"/>
              </a:spcBef>
            </a:pPr>
            <a:r>
              <a:rPr lang="es-MX" dirty="0">
                <a:solidFill>
                  <a:schemeClr val="accent6">
                    <a:lumMod val="75000"/>
                  </a:schemeClr>
                </a:solidFill>
                <a:latin typeface="Arial" pitchFamily="34" charset="0"/>
                <a:cs typeface="Arial" pitchFamily="34" charset="0"/>
              </a:rPr>
              <a:t>** Programa de Fomento de la Agricultura Familiar para el Fortalecimiento de la Economía Campesina.  Gobierno de Guatemala 2012</a:t>
            </a:r>
            <a:endParaRPr lang="es-GT"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6887804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539552" y="621117"/>
            <a:ext cx="6768752" cy="504056"/>
          </a:xfrm>
          <a:prstGeom prst="rect">
            <a:avLst/>
          </a:prstGeom>
          <a:solidFill>
            <a:schemeClr val="bg1"/>
          </a:solidFill>
        </p:spPr>
        <p:txBody>
          <a:bodyPr vert="horz" lIns="91440" tIns="45720" rIns="91440" bIns="45720" rtlCol="0" anchor="ctr">
            <a:noAutofit/>
          </a:bodyPr>
          <a:lstStyle/>
          <a:p>
            <a:pPr algn="ctr">
              <a:spcBef>
                <a:spcPct val="0"/>
              </a:spcBef>
              <a:defRPr/>
            </a:pPr>
            <a:r>
              <a:rPr lang="es-MX" sz="2800" dirty="0" smtClean="0">
                <a:solidFill>
                  <a:schemeClr val="tx2">
                    <a:lumMod val="75000"/>
                  </a:schemeClr>
                </a:solidFill>
              </a:rPr>
              <a:t>Marco conceptual</a:t>
            </a:r>
            <a:endParaRPr lang="es-GT" sz="2800" dirty="0" smtClean="0">
              <a:solidFill>
                <a:schemeClr val="tx2">
                  <a:lumMod val="75000"/>
                </a:schemeClr>
              </a:solidFill>
            </a:endParaRPr>
          </a:p>
        </p:txBody>
      </p:sp>
      <p:sp>
        <p:nvSpPr>
          <p:cNvPr id="7" name="6 Rectángulo"/>
          <p:cNvSpPr/>
          <p:nvPr/>
        </p:nvSpPr>
        <p:spPr>
          <a:xfrm>
            <a:off x="611560" y="1556792"/>
            <a:ext cx="6624736" cy="1569660"/>
          </a:xfrm>
          <a:prstGeom prst="rect">
            <a:avLst/>
          </a:prstGeom>
        </p:spPr>
        <p:txBody>
          <a:bodyPr wrap="square">
            <a:spAutoFit/>
          </a:bodyPr>
          <a:lstStyle/>
          <a:p>
            <a:pPr>
              <a:spcBef>
                <a:spcPct val="0"/>
              </a:spcBef>
              <a:defRPr/>
            </a:pPr>
            <a:r>
              <a:rPr lang="es-MX" sz="2400" b="1" dirty="0">
                <a:solidFill>
                  <a:schemeClr val="bg1"/>
                </a:solidFill>
                <a:latin typeface="Arial" pitchFamily="34" charset="0"/>
                <a:ea typeface="Ebrima" pitchFamily="2" charset="0"/>
                <a:cs typeface="Arial" pitchFamily="34" charset="0"/>
              </a:rPr>
              <a:t>Por consiguiente</a:t>
            </a:r>
            <a:r>
              <a:rPr lang="es-MX" sz="2400" b="1" dirty="0" smtClean="0">
                <a:solidFill>
                  <a:schemeClr val="bg1"/>
                </a:solidFill>
                <a:latin typeface="Arial" pitchFamily="34" charset="0"/>
                <a:ea typeface="Ebrima" pitchFamily="2" charset="0"/>
                <a:cs typeface="Arial" pitchFamily="34" charset="0"/>
              </a:rPr>
              <a:t>:</a:t>
            </a:r>
            <a:endParaRPr lang="es-MX" sz="2400" b="1" dirty="0">
              <a:solidFill>
                <a:schemeClr val="bg1"/>
              </a:solidFill>
              <a:latin typeface="Arial" pitchFamily="34" charset="0"/>
              <a:ea typeface="Ebrima" pitchFamily="2" charset="0"/>
              <a:cs typeface="Arial" pitchFamily="34" charset="0"/>
            </a:endParaRPr>
          </a:p>
          <a:p>
            <a:pPr>
              <a:spcBef>
                <a:spcPct val="0"/>
              </a:spcBef>
              <a:defRPr/>
            </a:pPr>
            <a:r>
              <a:rPr lang="es-MX" sz="2400" b="1" dirty="0">
                <a:solidFill>
                  <a:schemeClr val="bg1"/>
                </a:solidFill>
                <a:latin typeface="Arial" pitchFamily="34" charset="0"/>
                <a:ea typeface="Ebrima" pitchFamily="2" charset="0"/>
                <a:cs typeface="Arial" pitchFamily="34" charset="0"/>
              </a:rPr>
              <a:t>Economía campesina es un concepto más amplio que agricultura familiar; incluye otras actividades no agrícolas.</a:t>
            </a:r>
          </a:p>
        </p:txBody>
      </p:sp>
      <p:sp>
        <p:nvSpPr>
          <p:cNvPr id="8" name="7 Rectángulo"/>
          <p:cNvSpPr/>
          <p:nvPr/>
        </p:nvSpPr>
        <p:spPr>
          <a:xfrm>
            <a:off x="611560" y="3356992"/>
            <a:ext cx="5760640" cy="1569660"/>
          </a:xfrm>
          <a:prstGeom prst="rect">
            <a:avLst/>
          </a:prstGeom>
        </p:spPr>
        <p:txBody>
          <a:bodyPr wrap="square">
            <a:spAutoFit/>
          </a:bodyPr>
          <a:lstStyle/>
          <a:p>
            <a:pPr>
              <a:spcBef>
                <a:spcPct val="0"/>
              </a:spcBef>
              <a:defRPr/>
            </a:pPr>
            <a:r>
              <a:rPr lang="es-MX" sz="2400" b="1" dirty="0">
                <a:solidFill>
                  <a:schemeClr val="bg1"/>
                </a:solidFill>
                <a:latin typeface="Arial" pitchFamily="34" charset="0"/>
                <a:ea typeface="Ebrima" pitchFamily="2" charset="0"/>
                <a:cs typeface="Arial" pitchFamily="34" charset="0"/>
              </a:rPr>
              <a:t>La AF es una forma de economía campesina. Fortalecer la AF es </a:t>
            </a:r>
            <a:r>
              <a:rPr lang="es-MX" sz="2400" b="1" u="sng" dirty="0">
                <a:solidFill>
                  <a:schemeClr val="bg1"/>
                </a:solidFill>
                <a:latin typeface="Arial" pitchFamily="34" charset="0"/>
                <a:ea typeface="Ebrima" pitchFamily="2" charset="0"/>
                <a:cs typeface="Arial" pitchFamily="34" charset="0"/>
              </a:rPr>
              <a:t>FORTALECER la economía campesina</a:t>
            </a:r>
            <a:r>
              <a:rPr lang="es-MX" sz="2400" b="1" dirty="0">
                <a:solidFill>
                  <a:schemeClr val="bg1"/>
                </a:solidFill>
                <a:latin typeface="Arial" pitchFamily="34" charset="0"/>
                <a:ea typeface="Ebrima" pitchFamily="2" charset="0"/>
                <a:cs typeface="Arial" pitchFamily="34" charset="0"/>
              </a:rPr>
              <a:t>.</a:t>
            </a:r>
          </a:p>
        </p:txBody>
      </p:sp>
      <p:sp>
        <p:nvSpPr>
          <p:cNvPr id="9" name="8 Rectángulo"/>
          <p:cNvSpPr/>
          <p:nvPr/>
        </p:nvSpPr>
        <p:spPr>
          <a:xfrm>
            <a:off x="611560" y="5225424"/>
            <a:ext cx="5688632" cy="1200329"/>
          </a:xfrm>
          <a:prstGeom prst="rect">
            <a:avLst/>
          </a:prstGeom>
        </p:spPr>
        <p:txBody>
          <a:bodyPr wrap="square">
            <a:spAutoFit/>
          </a:bodyPr>
          <a:lstStyle/>
          <a:p>
            <a:pPr>
              <a:spcBef>
                <a:spcPct val="0"/>
              </a:spcBef>
              <a:defRPr/>
            </a:pPr>
            <a:r>
              <a:rPr lang="es-MX" sz="2400" b="1" dirty="0">
                <a:solidFill>
                  <a:schemeClr val="bg1"/>
                </a:solidFill>
                <a:latin typeface="Arial" pitchFamily="34" charset="0"/>
                <a:ea typeface="Ebrima" pitchFamily="2" charset="0"/>
                <a:cs typeface="Arial" pitchFamily="34" charset="0"/>
              </a:rPr>
              <a:t>En Guatemala la agricultura familiar es la actividad más importante de la economía campesina.</a:t>
            </a:r>
          </a:p>
        </p:txBody>
      </p:sp>
    </p:spTree>
    <p:extLst>
      <p:ext uri="{BB962C8B-B14F-4D97-AF65-F5344CB8AC3E}">
        <p14:creationId xmlns:p14="http://schemas.microsoft.com/office/powerpoint/2010/main" val="6089923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73"/>
            <a:ext cx="9395520" cy="68818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1"/>
            <a:ext cx="9395520" cy="6881873"/>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115616" y="332656"/>
            <a:ext cx="5688632" cy="476672"/>
          </a:xfrm>
          <a:prstGeom prst="rect">
            <a:avLst/>
          </a:prstGeom>
          <a:solidFill>
            <a:schemeClr val="bg1"/>
          </a:solidFill>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a:spcBef>
                <a:spcPct val="0"/>
              </a:spcBef>
              <a:defRPr/>
            </a:pPr>
            <a:r>
              <a:rPr lang="es-MX" sz="2800" dirty="0" smtClean="0">
                <a:solidFill>
                  <a:schemeClr val="tx2">
                    <a:lumMod val="75000"/>
                  </a:schemeClr>
                </a:solidFill>
                <a:latin typeface="Arial" pitchFamily="34" charset="0"/>
                <a:cs typeface="Arial" pitchFamily="34" charset="0"/>
              </a:rPr>
              <a:t>Marco conceptual</a:t>
            </a:r>
            <a:endParaRPr lang="es-GT" sz="2800" dirty="0" smtClean="0">
              <a:solidFill>
                <a:schemeClr val="tx2">
                  <a:lumMod val="75000"/>
                </a:schemeClr>
              </a:solidFill>
              <a:latin typeface="Arial" pitchFamily="34" charset="0"/>
              <a:cs typeface="Arial" pitchFamily="34" charset="0"/>
            </a:endParaRPr>
          </a:p>
        </p:txBody>
      </p:sp>
      <p:sp>
        <p:nvSpPr>
          <p:cNvPr id="8" name="7 Rectángulo"/>
          <p:cNvSpPr/>
          <p:nvPr/>
        </p:nvSpPr>
        <p:spPr>
          <a:xfrm>
            <a:off x="683568" y="1124744"/>
            <a:ext cx="6696744" cy="1107996"/>
          </a:xfrm>
          <a:prstGeom prst="rect">
            <a:avLst/>
          </a:prstGeom>
        </p:spPr>
        <p:txBody>
          <a:bodyPr wrap="square">
            <a:spAutoFit/>
          </a:bodyPr>
          <a:lstStyle/>
          <a:p>
            <a:pPr algn="ctr">
              <a:spcBef>
                <a:spcPct val="0"/>
              </a:spcBef>
              <a:defRPr/>
            </a:pPr>
            <a:r>
              <a:rPr lang="es-MX" sz="2400" b="1" dirty="0">
                <a:solidFill>
                  <a:schemeClr val="bg1"/>
                </a:solidFill>
                <a:latin typeface="Comic Sans MS" pitchFamily="66" charset="0"/>
                <a:ea typeface="Ebrima" pitchFamily="2" charset="0"/>
                <a:cs typeface="Ebrima" pitchFamily="2" charset="0"/>
              </a:rPr>
              <a:t>Una </a:t>
            </a:r>
            <a:r>
              <a:rPr lang="es-MX" sz="2400" b="1" dirty="0" smtClean="0">
                <a:solidFill>
                  <a:schemeClr val="bg1"/>
                </a:solidFill>
                <a:latin typeface="Comic Sans MS" pitchFamily="66" charset="0"/>
                <a:ea typeface="Ebrima" pitchFamily="2" charset="0"/>
                <a:cs typeface="Ebrima" pitchFamily="2" charset="0"/>
              </a:rPr>
              <a:t>unidad </a:t>
            </a:r>
            <a:r>
              <a:rPr lang="es-MX" sz="2400" b="1" dirty="0">
                <a:solidFill>
                  <a:schemeClr val="bg1"/>
                </a:solidFill>
                <a:latin typeface="Comic Sans MS" pitchFamily="66" charset="0"/>
                <a:ea typeface="Ebrima" pitchFamily="2" charset="0"/>
                <a:cs typeface="Ebrima" pitchFamily="2" charset="0"/>
              </a:rPr>
              <a:t>de </a:t>
            </a:r>
            <a:r>
              <a:rPr lang="es-MX" sz="2400" b="1" dirty="0" smtClean="0">
                <a:solidFill>
                  <a:schemeClr val="bg1"/>
                </a:solidFill>
                <a:latin typeface="Comic Sans MS" pitchFamily="66" charset="0"/>
                <a:ea typeface="Ebrima" pitchFamily="2" charset="0"/>
                <a:cs typeface="Ebrima" pitchFamily="2" charset="0"/>
              </a:rPr>
              <a:t>economía </a:t>
            </a:r>
            <a:r>
              <a:rPr lang="es-MX" sz="2400" b="1" dirty="0">
                <a:solidFill>
                  <a:schemeClr val="bg1"/>
                </a:solidFill>
                <a:latin typeface="Comic Sans MS" pitchFamily="66" charset="0"/>
                <a:ea typeface="Ebrima" pitchFamily="2" charset="0"/>
                <a:cs typeface="Ebrima" pitchFamily="2" charset="0"/>
              </a:rPr>
              <a:t>campesina</a:t>
            </a:r>
          </a:p>
          <a:p>
            <a:pPr algn="ctr">
              <a:spcBef>
                <a:spcPct val="0"/>
              </a:spcBef>
              <a:defRPr/>
            </a:pPr>
            <a:r>
              <a:rPr lang="es-MX" sz="2400" b="1" dirty="0">
                <a:solidFill>
                  <a:schemeClr val="bg1"/>
                </a:solidFill>
                <a:latin typeface="Comic Sans MS" pitchFamily="66" charset="0"/>
                <a:ea typeface="Ebrima" pitchFamily="2" charset="0"/>
                <a:cs typeface="Ebrima" pitchFamily="2" charset="0"/>
              </a:rPr>
              <a:t>(como unidad de autoconsumo)</a:t>
            </a:r>
          </a:p>
          <a:p>
            <a:pPr>
              <a:spcBef>
                <a:spcPct val="0"/>
              </a:spcBef>
              <a:defRPr/>
            </a:pPr>
            <a:endParaRPr lang="es-MX" b="1" dirty="0">
              <a:solidFill>
                <a:srgbClr val="EEECE1">
                  <a:lumMod val="25000"/>
                </a:srgbClr>
              </a:solidFill>
              <a:latin typeface="Comic Sans MS" pitchFamily="66" charset="0"/>
              <a:ea typeface="Ebrima" pitchFamily="2" charset="0"/>
              <a:cs typeface="Ebrima" pitchFamily="2" charset="0"/>
            </a:endParaRPr>
          </a:p>
        </p:txBody>
      </p:sp>
      <p:sp>
        <p:nvSpPr>
          <p:cNvPr id="9" name="8 Flecha abajo"/>
          <p:cNvSpPr/>
          <p:nvPr/>
        </p:nvSpPr>
        <p:spPr>
          <a:xfrm>
            <a:off x="1710517" y="2108665"/>
            <a:ext cx="360040" cy="8162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0" name="9 Flecha abajo"/>
          <p:cNvSpPr/>
          <p:nvPr/>
        </p:nvSpPr>
        <p:spPr>
          <a:xfrm>
            <a:off x="6012160" y="2116301"/>
            <a:ext cx="360040" cy="80864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prstClr val="white"/>
              </a:solidFill>
            </a:endParaRPr>
          </a:p>
        </p:txBody>
      </p:sp>
      <p:sp>
        <p:nvSpPr>
          <p:cNvPr id="12" name="11 Rectángulo"/>
          <p:cNvSpPr/>
          <p:nvPr/>
        </p:nvSpPr>
        <p:spPr>
          <a:xfrm>
            <a:off x="539552" y="3028890"/>
            <a:ext cx="3659976" cy="523220"/>
          </a:xfrm>
          <a:prstGeom prst="rect">
            <a:avLst/>
          </a:prstGeom>
        </p:spPr>
        <p:txBody>
          <a:bodyPr wrap="none">
            <a:spAutoFit/>
          </a:bodyPr>
          <a:lstStyle/>
          <a:p>
            <a:r>
              <a:rPr lang="es-MX" sz="2800" b="1" dirty="0" smtClean="0">
                <a:solidFill>
                  <a:schemeClr val="bg1"/>
                </a:solidFill>
                <a:latin typeface="Arial" pitchFamily="34" charset="0"/>
                <a:ea typeface="Ebrima" pitchFamily="2" charset="0"/>
                <a:cs typeface="Arial" pitchFamily="34" charset="0"/>
              </a:rPr>
              <a:t>Área </a:t>
            </a:r>
            <a:r>
              <a:rPr lang="es-MX" sz="2800" b="1" dirty="0">
                <a:solidFill>
                  <a:schemeClr val="bg1"/>
                </a:solidFill>
                <a:latin typeface="Arial" pitchFamily="34" charset="0"/>
                <a:ea typeface="Ebrima" pitchFamily="2" charset="0"/>
                <a:cs typeface="Arial" pitchFamily="34" charset="0"/>
              </a:rPr>
              <a:t>de producción </a:t>
            </a:r>
            <a:endParaRPr lang="es-GT" sz="2800" dirty="0">
              <a:solidFill>
                <a:schemeClr val="bg1"/>
              </a:solidFill>
              <a:latin typeface="Arial" pitchFamily="34" charset="0"/>
              <a:cs typeface="Arial" pitchFamily="34" charset="0"/>
            </a:endParaRPr>
          </a:p>
        </p:txBody>
      </p:sp>
      <p:sp>
        <p:nvSpPr>
          <p:cNvPr id="13" name="12 Rectángulo"/>
          <p:cNvSpPr/>
          <p:nvPr/>
        </p:nvSpPr>
        <p:spPr>
          <a:xfrm>
            <a:off x="4572000" y="3068960"/>
            <a:ext cx="3384376" cy="523220"/>
          </a:xfrm>
          <a:prstGeom prst="rect">
            <a:avLst/>
          </a:prstGeom>
        </p:spPr>
        <p:txBody>
          <a:bodyPr wrap="square">
            <a:spAutoFit/>
          </a:bodyPr>
          <a:lstStyle/>
          <a:p>
            <a:pPr algn="ctr"/>
            <a:r>
              <a:rPr lang="es-MX" sz="2800" b="1" dirty="0" smtClean="0">
                <a:solidFill>
                  <a:schemeClr val="bg1"/>
                </a:solidFill>
                <a:latin typeface="Arial" pitchFamily="34" charset="0"/>
                <a:ea typeface="Ebrima" pitchFamily="2" charset="0"/>
                <a:cs typeface="Arial" pitchFamily="34" charset="0"/>
              </a:rPr>
              <a:t>Área</a:t>
            </a:r>
            <a:r>
              <a:rPr lang="es-MX" sz="2000" b="1" dirty="0" smtClean="0">
                <a:solidFill>
                  <a:schemeClr val="bg1"/>
                </a:solidFill>
                <a:latin typeface="Arial" pitchFamily="34" charset="0"/>
                <a:ea typeface="Ebrima" pitchFamily="2" charset="0"/>
                <a:cs typeface="Arial" pitchFamily="34" charset="0"/>
              </a:rPr>
              <a:t> </a:t>
            </a:r>
            <a:r>
              <a:rPr lang="es-MX" sz="2800" b="1" dirty="0">
                <a:solidFill>
                  <a:schemeClr val="bg1"/>
                </a:solidFill>
                <a:latin typeface="Arial" pitchFamily="34" charset="0"/>
                <a:ea typeface="Ebrima" pitchFamily="2" charset="0"/>
                <a:cs typeface="Arial" pitchFamily="34" charset="0"/>
              </a:rPr>
              <a:t>de consumo</a:t>
            </a:r>
            <a:endParaRPr lang="es-GT" sz="2800" dirty="0">
              <a:solidFill>
                <a:schemeClr val="bg1"/>
              </a:solidFill>
              <a:latin typeface="Arial" pitchFamily="34" charset="0"/>
              <a:cs typeface="Arial" pitchFamily="34" charset="0"/>
            </a:endParaRPr>
          </a:p>
        </p:txBody>
      </p:sp>
      <p:sp>
        <p:nvSpPr>
          <p:cNvPr id="14" name="13 Rectángulo"/>
          <p:cNvSpPr/>
          <p:nvPr/>
        </p:nvSpPr>
        <p:spPr>
          <a:xfrm>
            <a:off x="251520" y="3671153"/>
            <a:ext cx="7574718" cy="2123658"/>
          </a:xfrm>
          <a:prstGeom prst="rect">
            <a:avLst/>
          </a:prstGeom>
        </p:spPr>
        <p:txBody>
          <a:bodyPr wrap="square">
            <a:spAutoFit/>
          </a:bodyPr>
          <a:lstStyle/>
          <a:p>
            <a:pPr algn="ctr">
              <a:spcBef>
                <a:spcPct val="0"/>
              </a:spcBef>
              <a:defRPr/>
            </a:pPr>
            <a:endParaRPr lang="es-MX" sz="2800" b="1" dirty="0" smtClean="0">
              <a:solidFill>
                <a:schemeClr val="bg1"/>
              </a:solidFill>
              <a:latin typeface="Comic Sans MS" pitchFamily="66" charset="0"/>
              <a:ea typeface="Ebrima" pitchFamily="2" charset="0"/>
              <a:cs typeface="Ebrima" pitchFamily="2" charset="0"/>
            </a:endParaRPr>
          </a:p>
          <a:p>
            <a:pPr algn="ctr">
              <a:spcBef>
                <a:spcPct val="0"/>
              </a:spcBef>
              <a:defRPr/>
            </a:pPr>
            <a:r>
              <a:rPr lang="es-MX" sz="2800" b="1" dirty="0" smtClean="0">
                <a:solidFill>
                  <a:schemeClr val="bg1"/>
                </a:solidFill>
                <a:latin typeface="Comic Sans MS" pitchFamily="66" charset="0"/>
                <a:ea typeface="Ebrima" pitchFamily="2" charset="0"/>
                <a:cs typeface="Ebrima" pitchFamily="2" charset="0"/>
              </a:rPr>
              <a:t>AMBAS </a:t>
            </a:r>
            <a:r>
              <a:rPr lang="es-MX" sz="2800" b="1" dirty="0">
                <a:solidFill>
                  <a:schemeClr val="bg1"/>
                </a:solidFill>
                <a:latin typeface="Comic Sans MS" pitchFamily="66" charset="0"/>
                <a:ea typeface="Ebrima" pitchFamily="2" charset="0"/>
                <a:cs typeface="Ebrima" pitchFamily="2" charset="0"/>
              </a:rPr>
              <a:t>AREAS SON INSEPARABLES</a:t>
            </a:r>
            <a:endParaRPr lang="es-GT" sz="2800" b="1" dirty="0">
              <a:solidFill>
                <a:schemeClr val="bg1"/>
              </a:solidFill>
              <a:latin typeface="Comic Sans MS" pitchFamily="66" charset="0"/>
              <a:ea typeface="Ebrima" pitchFamily="2" charset="0"/>
              <a:cs typeface="Ebrima" pitchFamily="2" charset="0"/>
            </a:endParaRPr>
          </a:p>
          <a:p>
            <a:pPr algn="ctr"/>
            <a:r>
              <a:rPr lang="es-GT" sz="2800" b="1" dirty="0">
                <a:solidFill>
                  <a:schemeClr val="bg1"/>
                </a:solidFill>
                <a:latin typeface="Comic Sans MS" pitchFamily="66" charset="0"/>
                <a:ea typeface="Ebrima" pitchFamily="2" charset="0"/>
                <a:cs typeface="Ebrima" pitchFamily="2" charset="0"/>
              </a:rPr>
              <a:t>    </a:t>
            </a:r>
            <a:endParaRPr lang="es-GT" sz="2800" b="1" dirty="0" smtClean="0">
              <a:solidFill>
                <a:schemeClr val="bg1"/>
              </a:solidFill>
              <a:latin typeface="Comic Sans MS" pitchFamily="66" charset="0"/>
              <a:ea typeface="Ebrima" pitchFamily="2" charset="0"/>
              <a:cs typeface="Ebrima" pitchFamily="2" charset="0"/>
            </a:endParaRPr>
          </a:p>
          <a:p>
            <a:pPr algn="ctr"/>
            <a:r>
              <a:rPr lang="es-GT" sz="2400" b="1" dirty="0" smtClean="0">
                <a:solidFill>
                  <a:schemeClr val="bg1"/>
                </a:solidFill>
                <a:latin typeface="Comic Sans MS" pitchFamily="66" charset="0"/>
                <a:ea typeface="Ebrima" pitchFamily="2" charset="0"/>
                <a:cs typeface="Ebrima" pitchFamily="2" charset="0"/>
              </a:rPr>
              <a:t>La </a:t>
            </a:r>
            <a:r>
              <a:rPr lang="es-GT" sz="2400" b="1" dirty="0">
                <a:solidFill>
                  <a:schemeClr val="bg1"/>
                </a:solidFill>
                <a:latin typeface="Comic Sans MS" pitchFamily="66" charset="0"/>
                <a:ea typeface="Ebrima" pitchFamily="2" charset="0"/>
                <a:cs typeface="Ebrima" pitchFamily="2" charset="0"/>
              </a:rPr>
              <a:t>decisión de consumir es la de producir</a:t>
            </a:r>
          </a:p>
          <a:p>
            <a:pPr algn="ctr"/>
            <a:r>
              <a:rPr lang="es-GT" sz="2400" b="1" dirty="0">
                <a:solidFill>
                  <a:schemeClr val="bg1"/>
                </a:solidFill>
                <a:latin typeface="Comic Sans MS" pitchFamily="66" charset="0"/>
                <a:ea typeface="Ebrima" pitchFamily="2" charset="0"/>
                <a:cs typeface="Ebrima" pitchFamily="2" charset="0"/>
              </a:rPr>
              <a:t> </a:t>
            </a:r>
            <a:r>
              <a:rPr lang="es-GT" sz="2400" b="1" dirty="0" smtClean="0">
                <a:solidFill>
                  <a:schemeClr val="bg1"/>
                </a:solidFill>
                <a:latin typeface="Comic Sans MS" pitchFamily="66" charset="0"/>
                <a:ea typeface="Ebrima" pitchFamily="2" charset="0"/>
                <a:cs typeface="Ebrima" pitchFamily="2" charset="0"/>
              </a:rPr>
              <a:t>   La </a:t>
            </a:r>
            <a:r>
              <a:rPr lang="es-GT" sz="2400" b="1" dirty="0">
                <a:solidFill>
                  <a:schemeClr val="bg1"/>
                </a:solidFill>
                <a:latin typeface="Comic Sans MS" pitchFamily="66" charset="0"/>
                <a:ea typeface="Ebrima" pitchFamily="2" charset="0"/>
                <a:cs typeface="Ebrima" pitchFamily="2" charset="0"/>
              </a:rPr>
              <a:t>decisión de producir es la de consumir</a:t>
            </a:r>
          </a:p>
        </p:txBody>
      </p:sp>
      <p:sp>
        <p:nvSpPr>
          <p:cNvPr id="15" name="14 Rectángulo"/>
          <p:cNvSpPr/>
          <p:nvPr/>
        </p:nvSpPr>
        <p:spPr>
          <a:xfrm>
            <a:off x="929834" y="5787261"/>
            <a:ext cx="6162446" cy="830997"/>
          </a:xfrm>
          <a:prstGeom prst="rect">
            <a:avLst/>
          </a:prstGeom>
          <a:solidFill>
            <a:schemeClr val="accent2">
              <a:lumMod val="20000"/>
              <a:lumOff val="80000"/>
            </a:schemeClr>
          </a:solidFill>
        </p:spPr>
        <p:txBody>
          <a:bodyPr wrap="square">
            <a:spAutoFit/>
          </a:bodyPr>
          <a:lstStyle/>
          <a:p>
            <a:pPr algn="ctr"/>
            <a:r>
              <a:rPr lang="es-GT" sz="2400" b="1" dirty="0">
                <a:solidFill>
                  <a:schemeClr val="accent6">
                    <a:lumMod val="75000"/>
                  </a:schemeClr>
                </a:solidFill>
                <a:latin typeface="Comic Sans MS" pitchFamily="66" charset="0"/>
                <a:ea typeface="Ebrima" pitchFamily="2" charset="0"/>
                <a:cs typeface="Ebrima" pitchFamily="2" charset="0"/>
              </a:rPr>
              <a:t>Fortalecer la economía campesina es fortalecer ambas áreas</a:t>
            </a:r>
          </a:p>
        </p:txBody>
      </p:sp>
    </p:spTree>
    <p:extLst>
      <p:ext uri="{BB962C8B-B14F-4D97-AF65-F5344CB8AC3E}">
        <p14:creationId xmlns:p14="http://schemas.microsoft.com/office/powerpoint/2010/main" val="6089923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animBg="1"/>
      <p:bldP spid="12" grpId="0"/>
      <p:bldP spid="13" grpId="0"/>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t>3</a:t>
            </a:r>
            <a:endParaRPr lang="es-GT" dirty="0"/>
          </a:p>
        </p:txBody>
      </p:sp>
      <p:sp>
        <p:nvSpPr>
          <p:cNvPr id="3" name="2 Marcador de contenido"/>
          <p:cNvSpPr>
            <a:spLocks noGrp="1"/>
          </p:cNvSpPr>
          <p:nvPr>
            <p:ph idx="1"/>
          </p:nvPr>
        </p:nvSpPr>
        <p:spPr/>
        <p:txBody>
          <a:bodyPr/>
          <a:lstStyle/>
          <a:p>
            <a:endParaRPr lang="es-GT"/>
          </a:p>
        </p:txBody>
      </p:sp>
      <p:pic>
        <p:nvPicPr>
          <p:cNvPr id="4" name="Picture 2" descr="http://www.icantgetpublished.com/images/blue-cu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52"/>
            <a:ext cx="9144000" cy="6881873"/>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21296" y="548680"/>
            <a:ext cx="8101408" cy="584775"/>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ctr">
              <a:spcBef>
                <a:spcPct val="0"/>
              </a:spcBef>
              <a:defRPr/>
            </a:pPr>
            <a:r>
              <a:rPr lang="es-MX" sz="3200" b="1" dirty="0">
                <a:solidFill>
                  <a:srgbClr val="EEECE1">
                    <a:lumMod val="25000"/>
                  </a:srgbClr>
                </a:solidFill>
                <a:latin typeface="Comic Sans MS" pitchFamily="66" charset="0"/>
                <a:ea typeface="Ebrima" pitchFamily="2" charset="0"/>
                <a:cs typeface="Ebrima" pitchFamily="2" charset="0"/>
              </a:rPr>
              <a:t>Una </a:t>
            </a:r>
            <a:r>
              <a:rPr lang="es-MX" sz="3200" b="1" dirty="0" smtClean="0">
                <a:solidFill>
                  <a:srgbClr val="EEECE1">
                    <a:lumMod val="25000"/>
                  </a:srgbClr>
                </a:solidFill>
                <a:latin typeface="Comic Sans MS" pitchFamily="66" charset="0"/>
                <a:ea typeface="Ebrima" pitchFamily="2" charset="0"/>
                <a:cs typeface="Ebrima" pitchFamily="2" charset="0"/>
              </a:rPr>
              <a:t>unidad </a:t>
            </a:r>
            <a:r>
              <a:rPr lang="es-MX" sz="3200" b="1" dirty="0">
                <a:solidFill>
                  <a:srgbClr val="EEECE1">
                    <a:lumMod val="25000"/>
                  </a:srgbClr>
                </a:solidFill>
                <a:latin typeface="Comic Sans MS" pitchFamily="66" charset="0"/>
                <a:ea typeface="Ebrima" pitchFamily="2" charset="0"/>
                <a:cs typeface="Ebrima" pitchFamily="2" charset="0"/>
              </a:rPr>
              <a:t>de </a:t>
            </a:r>
            <a:r>
              <a:rPr lang="es-MX" sz="3200" b="1" dirty="0" smtClean="0">
                <a:solidFill>
                  <a:srgbClr val="EEECE1">
                    <a:lumMod val="25000"/>
                  </a:srgbClr>
                </a:solidFill>
                <a:latin typeface="Comic Sans MS" pitchFamily="66" charset="0"/>
                <a:ea typeface="Ebrima" pitchFamily="2" charset="0"/>
                <a:cs typeface="Ebrima" pitchFamily="2" charset="0"/>
              </a:rPr>
              <a:t>economía </a:t>
            </a:r>
            <a:r>
              <a:rPr lang="es-MX" sz="3200" b="1" dirty="0">
                <a:solidFill>
                  <a:srgbClr val="EEECE1">
                    <a:lumMod val="25000"/>
                  </a:srgbClr>
                </a:solidFill>
                <a:latin typeface="Comic Sans MS" pitchFamily="66" charset="0"/>
                <a:ea typeface="Ebrima" pitchFamily="2" charset="0"/>
                <a:cs typeface="Ebrima" pitchFamily="2" charset="0"/>
              </a:rPr>
              <a:t>campesina</a:t>
            </a:r>
          </a:p>
        </p:txBody>
      </p:sp>
      <p:sp>
        <p:nvSpPr>
          <p:cNvPr id="6" name="5 Flecha abajo"/>
          <p:cNvSpPr/>
          <p:nvPr/>
        </p:nvSpPr>
        <p:spPr>
          <a:xfrm>
            <a:off x="1907704" y="1268760"/>
            <a:ext cx="360040" cy="93610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7 Rectángulo"/>
          <p:cNvSpPr/>
          <p:nvPr/>
        </p:nvSpPr>
        <p:spPr>
          <a:xfrm>
            <a:off x="539552" y="2348880"/>
            <a:ext cx="3312368"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3200" b="1" dirty="0" smtClean="0"/>
              <a:t>Parcela</a:t>
            </a:r>
          </a:p>
          <a:p>
            <a:pPr algn="ctr"/>
            <a:r>
              <a:rPr lang="es-GT" sz="2400" dirty="0" smtClean="0"/>
              <a:t>( Área de producción )</a:t>
            </a:r>
          </a:p>
          <a:p>
            <a:pPr algn="ctr"/>
            <a:r>
              <a:rPr lang="es-GT" sz="2400" dirty="0" smtClean="0"/>
              <a:t>( Área de Consumo )</a:t>
            </a:r>
          </a:p>
          <a:p>
            <a:pPr algn="ctr"/>
            <a:r>
              <a:rPr lang="es-GT" sz="2400" dirty="0" smtClean="0"/>
              <a:t>Trabajo familiar</a:t>
            </a:r>
          </a:p>
          <a:p>
            <a:pPr algn="ctr"/>
            <a:r>
              <a:rPr lang="es-GT" sz="2400" dirty="0" smtClean="0"/>
              <a:t>Consumo de fuerzas</a:t>
            </a:r>
          </a:p>
          <a:p>
            <a:pPr algn="ctr"/>
            <a:r>
              <a:rPr lang="es-GT" sz="2400" dirty="0" smtClean="0"/>
              <a:t>Físicas y Psíquicas</a:t>
            </a:r>
          </a:p>
        </p:txBody>
      </p:sp>
      <p:sp>
        <p:nvSpPr>
          <p:cNvPr id="9" name="8 Rectángulo"/>
          <p:cNvSpPr/>
          <p:nvPr/>
        </p:nvSpPr>
        <p:spPr>
          <a:xfrm>
            <a:off x="5220071" y="2420888"/>
            <a:ext cx="3376721"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800" b="1" dirty="0" smtClean="0"/>
              <a:t>Casa hogar </a:t>
            </a:r>
            <a:r>
              <a:rPr lang="es-GT" sz="2800" b="1" dirty="0"/>
              <a:t>r</a:t>
            </a:r>
            <a:r>
              <a:rPr lang="es-GT" sz="2800" b="1" dirty="0" smtClean="0"/>
              <a:t>ural</a:t>
            </a:r>
          </a:p>
          <a:p>
            <a:pPr algn="ctr"/>
            <a:r>
              <a:rPr lang="es-GT" sz="2400" dirty="0" smtClean="0"/>
              <a:t>( Área de producción )</a:t>
            </a:r>
          </a:p>
          <a:p>
            <a:pPr algn="ctr"/>
            <a:r>
              <a:rPr lang="es-GT" sz="2400" dirty="0" smtClean="0"/>
              <a:t>( Área de Consumo )</a:t>
            </a:r>
          </a:p>
          <a:p>
            <a:pPr algn="ctr"/>
            <a:r>
              <a:rPr lang="es-GT" sz="2400" dirty="0" smtClean="0"/>
              <a:t>Trabajo familiar</a:t>
            </a:r>
          </a:p>
          <a:p>
            <a:pPr algn="ctr"/>
            <a:r>
              <a:rPr lang="es-GT" sz="2400" dirty="0" smtClean="0"/>
              <a:t>Consumo de fuerzas</a:t>
            </a:r>
          </a:p>
          <a:p>
            <a:pPr algn="ctr"/>
            <a:r>
              <a:rPr lang="es-GT" sz="2400" dirty="0" smtClean="0"/>
              <a:t>Físicas y Psíquicas</a:t>
            </a:r>
          </a:p>
        </p:txBody>
      </p:sp>
      <p:sp>
        <p:nvSpPr>
          <p:cNvPr id="10" name="9 Flecha abajo"/>
          <p:cNvSpPr/>
          <p:nvPr/>
        </p:nvSpPr>
        <p:spPr>
          <a:xfrm>
            <a:off x="6516216" y="5661248"/>
            <a:ext cx="586336" cy="50405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10 Flecha abajo"/>
          <p:cNvSpPr/>
          <p:nvPr/>
        </p:nvSpPr>
        <p:spPr>
          <a:xfrm rot="16200000">
            <a:off x="4059586" y="2933302"/>
            <a:ext cx="864096" cy="70336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11 Flecha abajo"/>
          <p:cNvSpPr/>
          <p:nvPr/>
        </p:nvSpPr>
        <p:spPr>
          <a:xfrm rot="5400000">
            <a:off x="4011949" y="4157439"/>
            <a:ext cx="864096" cy="70336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12 Flecha abajo"/>
          <p:cNvSpPr/>
          <p:nvPr/>
        </p:nvSpPr>
        <p:spPr>
          <a:xfrm>
            <a:off x="6614474" y="1268760"/>
            <a:ext cx="360040" cy="936104"/>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9" name="18 Rectángulo"/>
          <p:cNvSpPr/>
          <p:nvPr/>
        </p:nvSpPr>
        <p:spPr>
          <a:xfrm>
            <a:off x="5004048" y="6279703"/>
            <a:ext cx="3592745" cy="461665"/>
          </a:xfrm>
          <a:prstGeom prst="rect">
            <a:avLst/>
          </a:prstGeom>
          <a:solidFill>
            <a:schemeClr val="accent2">
              <a:lumMod val="20000"/>
              <a:lumOff val="80000"/>
            </a:schemeClr>
          </a:solidFill>
        </p:spPr>
        <p:txBody>
          <a:bodyPr wrap="square">
            <a:spAutoFit/>
          </a:bodyPr>
          <a:lstStyle/>
          <a:p>
            <a:r>
              <a:rPr lang="es-GT" sz="2400" b="1" dirty="0" smtClean="0">
                <a:solidFill>
                  <a:srgbClr val="C00000"/>
                </a:solidFill>
                <a:latin typeface="Comic Sans MS" pitchFamily="66" charset="0"/>
                <a:ea typeface="Ebrima" pitchFamily="2" charset="0"/>
                <a:cs typeface="Ebrima" pitchFamily="2" charset="0"/>
              </a:rPr>
              <a:t>  Recuperación </a:t>
            </a:r>
            <a:r>
              <a:rPr lang="es-GT" sz="2400" b="1" dirty="0">
                <a:solidFill>
                  <a:srgbClr val="C00000"/>
                </a:solidFill>
                <a:latin typeface="Comic Sans MS" pitchFamily="66" charset="0"/>
                <a:ea typeface="Ebrima" pitchFamily="2" charset="0"/>
                <a:cs typeface="Ebrima" pitchFamily="2" charset="0"/>
              </a:rPr>
              <a:t>de FT</a:t>
            </a:r>
          </a:p>
        </p:txBody>
      </p:sp>
    </p:spTree>
    <p:extLst>
      <p:ext uri="{BB962C8B-B14F-4D97-AF65-F5344CB8AC3E}">
        <p14:creationId xmlns:p14="http://schemas.microsoft.com/office/powerpoint/2010/main" val="6089923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9" grpId="0" animBg="1"/>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7943</TotalTime>
  <Words>3407</Words>
  <Application>Microsoft Office PowerPoint</Application>
  <PresentationFormat>Presentación en pantalla (4:3)</PresentationFormat>
  <Paragraphs>640</Paragraphs>
  <Slides>40</Slides>
  <Notes>2</Notes>
  <HiddenSlides>0</HiddenSlides>
  <MMClips>0</MMClips>
  <ScaleCrop>false</ScaleCrop>
  <HeadingPairs>
    <vt:vector size="4" baseType="variant">
      <vt:variant>
        <vt:lpstr>Tema</vt:lpstr>
      </vt:variant>
      <vt:variant>
        <vt:i4>11</vt:i4>
      </vt:variant>
      <vt:variant>
        <vt:lpstr>Títulos de diapositiva</vt:lpstr>
      </vt:variant>
      <vt:variant>
        <vt:i4>40</vt:i4>
      </vt:variant>
    </vt:vector>
  </HeadingPairs>
  <TitlesOfParts>
    <vt:vector size="51" baseType="lpstr">
      <vt:lpstr>Tema de Office</vt:lpstr>
      <vt:lpstr>2_Concurrencia</vt:lpstr>
      <vt:lpstr>1_Tema de Office</vt:lpstr>
      <vt:lpstr>4_Tema de Office</vt:lpstr>
      <vt:lpstr>6_Tema de Office</vt:lpstr>
      <vt:lpstr>5_Tema de Office</vt:lpstr>
      <vt:lpstr>7_Tema de Office</vt:lpstr>
      <vt:lpstr>1_Flujo</vt:lpstr>
      <vt:lpstr>8_Tema de Office</vt:lpstr>
      <vt:lpstr>3_Tema de Office</vt:lpstr>
      <vt:lpstr>Austin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vt:lpstr>
      <vt:lpstr>Presentación de PowerPoint</vt:lpstr>
      <vt:lpstr>Presentación de PowerPoint</vt:lpstr>
      <vt:lpstr>Esquema de ubicación político – institucional del SNER</vt:lpstr>
      <vt:lpstr>Presentación de PowerPoint</vt:lpstr>
      <vt:lpstr>Sistema Nacional de Extensión Rural (SNER):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SNER:  Sistema nacional de extensión rural  Conjunto articulado de actores que hacemos extensión</vt:lpstr>
      <vt:lpstr>El Servicio Público de Extensión:  Coordinado X DICORER, prestado X  MAGA</vt:lpstr>
      <vt:lpstr>  relación entre Municipios y Mancomunidades en la territorialización e implementación del Plan </vt:lpstr>
      <vt:lpstr>Población meta del SNER:   Familias campesinas vulnerables  (en subsistencia, infrasubsistencia y excedentarios)</vt:lpstr>
      <vt:lpstr>Presentación de PowerPoint</vt:lpstr>
      <vt:lpstr>Presentación de PowerPoint</vt:lpstr>
      <vt:lpstr>Presentación de PowerPoint</vt:lpstr>
      <vt:lpstr> EL CADER Es el CENTRO DE APRENDIZAJE PARA EL DESARROLLO RURAL, Conformado por  la comunidad organizada y coordinada por la Promotoría Comunitaria. </vt:lpstr>
      <vt:lpstr>Presentación de PowerPoint</vt:lpstr>
      <vt:lpstr>El proceso administrativo del servicio de extensión:  Acciones de reforma en curso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entendemos el Plan Hambre Cero?</vt:lpstr>
      <vt:lpstr>“El desarrollo rural no depende exclusivamente de la extensión rural, pero el protagonismo de los pobladores del campo en su proceso de desarrollo depende en gran medida de la labor de la extensión rural, ya que el desarrollo depende más de la persona que lo protagoniza que de los bienes materiales que se le brindan.” (Tomado de las versiones originales del documento del Sistema Nacional de Extensión Rural –SNER-.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Programa para la  Promoción de la Economía Campesina</dc:title>
  <dc:creator>user</dc:creator>
  <cp:lastModifiedBy>ECano</cp:lastModifiedBy>
  <cp:revision>510</cp:revision>
  <dcterms:created xsi:type="dcterms:W3CDTF">2012-04-03T03:48:07Z</dcterms:created>
  <dcterms:modified xsi:type="dcterms:W3CDTF">2014-05-20T14:39:44Z</dcterms:modified>
</cp:coreProperties>
</file>